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gi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7.jpg" ContentType="image/jpeg"/>
  <Override PartName="/ppt/media/image39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44.jpg" ContentType="image/png"/>
  <Override PartName="/ppt/media/image45.jpg" ContentType="image/png"/>
  <Override PartName="/ppt/media/image46.jpg" ContentType="image/png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838" r:id="rId2"/>
    <p:sldId id="864" r:id="rId3"/>
    <p:sldId id="873" r:id="rId4"/>
    <p:sldId id="874" r:id="rId5"/>
    <p:sldId id="876" r:id="rId6"/>
    <p:sldId id="875" r:id="rId7"/>
    <p:sldId id="879" r:id="rId8"/>
    <p:sldId id="877" r:id="rId9"/>
    <p:sldId id="878" r:id="rId10"/>
    <p:sldId id="880" r:id="rId11"/>
    <p:sldId id="881" r:id="rId12"/>
    <p:sldId id="882" r:id="rId13"/>
    <p:sldId id="883" r:id="rId14"/>
    <p:sldId id="884" r:id="rId15"/>
    <p:sldId id="885" r:id="rId16"/>
    <p:sldId id="886" r:id="rId17"/>
    <p:sldId id="887" r:id="rId18"/>
    <p:sldId id="889" r:id="rId19"/>
    <p:sldId id="890" r:id="rId20"/>
    <p:sldId id="872" r:id="rId2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irly Xu" initials="fX [3]" lastIdx="1" clrIdx="0"/>
  <p:cmAuthor id="2" name="fairly Xu" initials="fX [4]" lastIdx="1" clrIdx="1"/>
  <p:cmAuthor id="3" name="fairly Xu" initials="fX [5]" lastIdx="1" clrIdx="2"/>
  <p:cmAuthor id="4" name="fairly Xu" initials="fX [6]" lastIdx="1" clrIdx="3"/>
  <p:cmAuthor id="5" name="fairly Xu" initials="fX [7]" lastIdx="1" clrIdx="4"/>
  <p:cmAuthor id="6" name="fairly Xu" initials="fX [8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EB3FE"/>
    <a:srgbClr val="018CCF"/>
    <a:srgbClr val="376092"/>
    <a:srgbClr val="003F69"/>
    <a:srgbClr val="A6A6A6"/>
    <a:srgbClr val="BFBFBF"/>
    <a:srgbClr val="C3C3C3"/>
    <a:srgbClr val="D4B194"/>
    <a:srgbClr val="EBCBA3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736" autoAdjust="0"/>
    <p:restoredTop sz="81735" autoAdjust="0"/>
  </p:normalViewPr>
  <p:slideViewPr>
    <p:cSldViewPr snapToGrid="0">
      <p:cViewPr>
        <p:scale>
          <a:sx n="104" d="100"/>
          <a:sy n="104" d="100"/>
        </p:scale>
        <p:origin x="16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19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DF82C-3207-E448-8392-ACAF2FC696B3}" type="datetimeFigureOut">
              <a:rPr lang="en-US" smtClean="0">
                <a:latin typeface="Helvetica Neue Regular" charset="0"/>
              </a:rPr>
              <a:t>12/20/17</a:t>
            </a:fld>
            <a:endParaRPr lang="en-US" dirty="0">
              <a:latin typeface="Helvetica Neue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C3DCC-8222-2E4B-87CD-437E8981F052}" type="slidenum">
              <a:rPr lang="en-US" smtClean="0">
                <a:latin typeface="Helvetica Neue Regular" charset="0"/>
              </a:rPr>
              <a:t>‹#›</a:t>
            </a:fld>
            <a:endParaRPr lang="en-US" dirty="0">
              <a:latin typeface="Helvetica Neue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56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52C7B5E8-5650-4264-A661-2CC42BB409CD}" type="datetimeFigureOut">
              <a:rPr lang="en-US" smtClean="0"/>
              <a:pPr/>
              <a:t>12/20/17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74518FD0-00C4-4B18-9A95-4A7110BFB0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en.wikipedia.org/wiki/Total_variation_denoising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s://en.wikipedia.org/wiki/Total_variation_denoising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13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不同的方式去观察这张图片会得出不同的答案。 图片可以观察成有大鼻子、大眼睛的老妇。</a:t>
            </a:r>
            <a:endParaRPr lang="en-US" altLang="zh-CN" dirty="0" smtClean="0"/>
          </a:p>
          <a:p>
            <a:r>
              <a:rPr lang="zh-CN" altLang="en-US" dirty="0" smtClean="0"/>
              <a:t>也可以被观察成少女，但这时老妇的嘴会被识别成少女脖子上的项链，而老妇的眼睛则被识别为少女的耳朵。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0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卷积层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6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个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5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*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5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kernels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2.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下采样层 </a:t>
            </a:r>
            <a:r>
              <a:rPr lang="is-I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2x2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的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kernels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3.</a:t>
            </a:r>
            <a:r>
              <a:rPr lang="zh-CN" altLang="en-US" dirty="0" smtClean="0"/>
              <a:t>卷积层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16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10x10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的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kernels</a:t>
            </a:r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下采样层 </a:t>
            </a:r>
            <a:r>
              <a:rPr lang="is-I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2x2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的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kernels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5.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卷积层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16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*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的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kernels</a:t>
            </a: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全连接层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81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err="1" smtClean="0"/>
              <a:t>Alexnet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C1: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96</a:t>
            </a:r>
            <a:r>
              <a:rPr lang="zh-CN" altLang="en-US" baseline="0" dirty="0" smtClean="0"/>
              <a:t>个</a:t>
            </a:r>
            <a:r>
              <a:rPr lang="en-US" altLang="zh-CN" baseline="0" dirty="0" smtClean="0"/>
              <a:t>11</a:t>
            </a:r>
            <a:r>
              <a:rPr lang="zh-CN" altLang="en-US" baseline="0" dirty="0" smtClean="0"/>
              <a:t>*</a:t>
            </a:r>
            <a:r>
              <a:rPr lang="en-US" altLang="zh-CN" baseline="0" dirty="0" smtClean="0"/>
              <a:t>11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kernels</a:t>
            </a:r>
            <a:r>
              <a:rPr lang="zh-CN" altLang="en-US" baseline="0" dirty="0" smtClean="0"/>
              <a:t>，  </a:t>
            </a:r>
            <a:r>
              <a:rPr lang="en-US" altLang="zh-CN" baseline="0" dirty="0" smtClean="0"/>
              <a:t>C2</a:t>
            </a:r>
            <a:r>
              <a:rPr lang="zh-CN" altLang="en-US" baseline="0" dirty="0" smtClean="0"/>
              <a:t>为</a:t>
            </a:r>
            <a:r>
              <a:rPr lang="en-US" altLang="zh-CN" baseline="0" dirty="0" smtClean="0"/>
              <a:t>256</a:t>
            </a:r>
            <a:r>
              <a:rPr lang="zh-CN" altLang="en-US" baseline="0" dirty="0" smtClean="0"/>
              <a:t>个</a:t>
            </a:r>
            <a:r>
              <a:rPr lang="en-US" altLang="zh-CN" baseline="0" dirty="0" smtClean="0"/>
              <a:t>5</a:t>
            </a:r>
            <a:r>
              <a:rPr lang="zh-CN" altLang="en-US" baseline="0" dirty="0" smtClean="0"/>
              <a:t>*</a:t>
            </a:r>
            <a:r>
              <a:rPr lang="en-US" altLang="zh-CN" baseline="0" dirty="0" smtClean="0"/>
              <a:t>5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kernels</a:t>
            </a:r>
            <a:r>
              <a:rPr lang="zh-CN" altLang="en-US" baseline="0" dirty="0" smtClean="0"/>
              <a:t>  ， </a:t>
            </a:r>
            <a:r>
              <a:rPr lang="en-US" altLang="zh-CN" baseline="0" dirty="0" smtClean="0"/>
              <a:t>C3</a:t>
            </a:r>
            <a:r>
              <a:rPr lang="zh-CN" altLang="en-US" baseline="0" dirty="0" smtClean="0"/>
              <a:t> 为</a:t>
            </a:r>
            <a:r>
              <a:rPr lang="nb-NO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384</a:t>
            </a:r>
            <a:r>
              <a:rPr lang="zh-CN" altLang="nb-NO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*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的</a:t>
            </a:r>
            <a:r>
              <a:rPr lang="en-US" altLang="zh-CN" baseline="0" dirty="0" smtClean="0"/>
              <a:t>kernels</a:t>
            </a:r>
            <a:r>
              <a:rPr lang="zh-CN" altLang="en-US" baseline="0" dirty="0" smtClean="0"/>
              <a:t> ，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r>
              <a:rPr lang="en-US" altLang="zh-CN" dirty="0" smtClean="0"/>
              <a:t>C4</a:t>
            </a:r>
            <a:r>
              <a:rPr lang="zh-CN" altLang="en-US" dirty="0" smtClean="0"/>
              <a:t>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384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*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kernels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C5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为</a:t>
            </a:r>
            <a:r>
              <a:rPr lang="nb-NO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256</a:t>
            </a:r>
            <a:r>
              <a:rPr lang="zh-CN" altLang="nb-NO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*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的</a:t>
            </a:r>
            <a:r>
              <a:rPr lang="en-US" altLang="zh-CN" baseline="0" dirty="0" smtClean="0"/>
              <a:t>kernels</a:t>
            </a:r>
            <a:r>
              <a:rPr lang="zh-CN" altLang="en-US" baseline="0" dirty="0" smtClean="0"/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个全连接层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GooleNet</a:t>
            </a:r>
            <a:r>
              <a:rPr lang="zh-CN" altLang="en-US" dirty="0" smtClean="0"/>
              <a:t>：</a:t>
            </a:r>
            <a:r>
              <a:rPr lang="en-US" altLang="zh-CN" sz="1200" dirty="0" smtClean="0"/>
              <a:t>Inception</a:t>
            </a:r>
            <a:r>
              <a:rPr lang="zh-CN" altLang="en-US" sz="1200" dirty="0" smtClean="0"/>
              <a:t>块：</a:t>
            </a:r>
            <a:r>
              <a:rPr lang="en-US" altLang="zh-CN" sz="1200" dirty="0" smtClean="0"/>
              <a:t>4</a:t>
            </a:r>
            <a:r>
              <a:rPr lang="zh-CN" altLang="en-US" sz="1200" dirty="0" smtClean="0"/>
              <a:t>个并行路线</a:t>
            </a:r>
            <a:endParaRPr lang="zh-CN" altLang="en-US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1.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单个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1×11×1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卷积。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2.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1×1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卷积接上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3×3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卷积。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1×1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卷积接上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3×3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卷积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5×5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卷积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4.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类似，但卷积前用了最大池化层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最后将这四个并行线路的结果在通道这个维度上合并在一起。</a:t>
            </a:r>
          </a:p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09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VGG, 19</a:t>
            </a:r>
            <a:r>
              <a:rPr lang="zh-CN" altLang="is-I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层 </a:t>
            </a:r>
            <a:r>
              <a:rPr lang="is-I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(ILSVRC 2014)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VGG: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非常深的网络，重复的大量的使用简单的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*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的</a:t>
            </a:r>
            <a:r>
              <a:rPr lang="en-US" altLang="zh-CN" baseline="0" dirty="0" smtClean="0"/>
              <a:t>kernels</a:t>
            </a:r>
            <a:r>
              <a:rPr lang="zh-CN" altLang="en-US" baseline="0" dirty="0" smtClean="0"/>
              <a:t>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err="1" smtClean="0"/>
              <a:t>ResNet</a:t>
            </a:r>
            <a:r>
              <a:rPr lang="zh-CN" altLang="en-US" b="1" dirty="0" smtClean="0"/>
              <a:t>：深度残差网络</a:t>
            </a:r>
            <a:r>
              <a:rPr lang="is-I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, 152 </a:t>
            </a:r>
            <a:r>
              <a:rPr lang="zh-CN" altLang="is-I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层 </a:t>
            </a:r>
            <a:r>
              <a:rPr lang="is-I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(ILSVRC 2015)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这是因为在误差反传的过程中，梯度通常变得越来越小，从而权重的更新量也变小。这个导致远离损失函数的层训练缓慢，随着层数的增加这个现象更加明显。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DenseNet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：稠密连接的卷积神经网络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DenseNet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里来自跳层的输出不是通过加法（</a:t>
            </a:r>
            <a:r>
              <a:rPr lang="en-US" altLang="zh-CN" dirty="0" smtClean="0">
                <a:effectLst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）而是拼接（</a:t>
            </a:r>
            <a:r>
              <a:rPr lang="en-US" altLang="zh-CN" dirty="0" err="1" smtClean="0">
                <a:effectLst/>
              </a:rPr>
              <a:t>concat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）来跟目前层的输出合并。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因为是拼接，所以底层的输出会保留的进入上面所有层。这是为什么叫“稠密连接”的原因</a:t>
            </a:r>
            <a:endParaRPr lang="zh-CN" altLang="en-US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solidFill>
                  <a:srgbClr val="404040"/>
                </a:solidFill>
              </a:rPr>
              <a:t>选择</a:t>
            </a:r>
            <a:r>
              <a:rPr lang="en-US" altLang="zh-CN" sz="1400" dirty="0" smtClean="0">
                <a:solidFill>
                  <a:srgbClr val="404040"/>
                </a:solidFill>
              </a:rPr>
              <a:t>VGG</a:t>
            </a:r>
            <a:r>
              <a:rPr lang="zh-CN" altLang="en-US" sz="1400" dirty="0" smtClean="0">
                <a:solidFill>
                  <a:srgbClr val="404040"/>
                </a:solidFill>
              </a:rPr>
              <a:t>提取特征。选择特定层来匹配样式，特定层来匹配内容。</a:t>
            </a:r>
            <a:endParaRPr lang="en-US" altLang="zh-CN" sz="1400" dirty="0" smtClean="0">
              <a:solidFill>
                <a:srgbClr val="404040"/>
              </a:solidFill>
            </a:endParaRPr>
          </a:p>
          <a:p>
            <a:r>
              <a:rPr lang="zh-CN" altLang="en-US" sz="1400" dirty="0" smtClean="0">
                <a:solidFill>
                  <a:srgbClr val="404040"/>
                </a:solidFill>
              </a:rPr>
              <a:t>       示意图中我们选择层 </a:t>
            </a:r>
            <a:r>
              <a:rPr lang="en-US" altLang="zh-CN" sz="1400" dirty="0" smtClean="0">
                <a:solidFill>
                  <a:srgbClr val="404040"/>
                </a:solidFill>
              </a:rPr>
              <a:t>1,2,4</a:t>
            </a:r>
            <a:r>
              <a:rPr lang="zh-CN" altLang="en-US" sz="1400" dirty="0" smtClean="0">
                <a:solidFill>
                  <a:srgbClr val="404040"/>
                </a:solidFill>
              </a:rPr>
              <a:t>作为样式层，层</a:t>
            </a:r>
            <a:r>
              <a:rPr lang="en-US" altLang="zh-CN" sz="1400" dirty="0" smtClean="0">
                <a:solidFill>
                  <a:srgbClr val="404040"/>
                </a:solidFill>
              </a:rPr>
              <a:t>3</a:t>
            </a:r>
            <a:r>
              <a:rPr lang="zh-CN" altLang="en-US" sz="1400" dirty="0" smtClean="0">
                <a:solidFill>
                  <a:srgbClr val="404040"/>
                </a:solidFill>
              </a:rPr>
              <a:t>作为内容层。</a:t>
            </a:r>
            <a:endParaRPr lang="en-US" altLang="zh-CN" sz="1400" dirty="0" smtClean="0">
              <a:solidFill>
                <a:srgbClr val="40404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400" dirty="0" smtClean="0">
              <a:solidFill>
                <a:srgbClr val="404040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sz="1400" dirty="0" smtClean="0">
                <a:solidFill>
                  <a:srgbClr val="404040"/>
                </a:solidFill>
              </a:rPr>
              <a:t>输入样式图片并保存样式层输出，记第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层输出为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s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endParaRPr lang="en-US" altLang="zh-CN" sz="1400" baseline="-25000" dirty="0" smtClean="0">
              <a:solidFill>
                <a:srgbClr val="404040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endParaRPr lang="en-US" altLang="zh-CN" sz="1400" baseline="-25000" dirty="0" smtClean="0">
              <a:solidFill>
                <a:srgbClr val="404040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sz="1400" dirty="0" smtClean="0">
                <a:solidFill>
                  <a:srgbClr val="404040"/>
                </a:solidFill>
              </a:rPr>
              <a:t>输入内容图片并保存内容层输出，记第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层输出为 </a:t>
            </a:r>
            <a:r>
              <a:rPr lang="en-US" altLang="zh-CN" sz="1400" dirty="0" smtClean="0">
                <a:solidFill>
                  <a:srgbClr val="404040"/>
                </a:solidFill>
              </a:rPr>
              <a:t>c</a:t>
            </a:r>
            <a:r>
              <a:rPr lang="en-US" altLang="zh-CN" sz="1400" baseline="-25000" dirty="0" smtClean="0">
                <a:solidFill>
                  <a:srgbClr val="404040"/>
                </a:solidFill>
              </a:rPr>
              <a:t>i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zh-CN" sz="1400" baseline="-25000" dirty="0" smtClean="0">
              <a:solidFill>
                <a:srgbClr val="404040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sz="1400" dirty="0" smtClean="0">
                <a:solidFill>
                  <a:srgbClr val="404040"/>
                </a:solidFill>
              </a:rPr>
              <a:t>初始化合成图片 </a:t>
            </a:r>
            <a:r>
              <a:rPr lang="en-US" altLang="zh-CN" sz="1400" dirty="0" smtClean="0">
                <a:solidFill>
                  <a:srgbClr val="404040"/>
                </a:solidFill>
              </a:rPr>
              <a:t>x</a:t>
            </a:r>
            <a:r>
              <a:rPr lang="zh-CN" altLang="en-US" sz="1400" dirty="0" smtClean="0">
                <a:solidFill>
                  <a:srgbClr val="404040"/>
                </a:solidFill>
              </a:rPr>
              <a:t> 为随机值或者其他更好的初始值。然后进行迭代使得用 </a:t>
            </a:r>
            <a:r>
              <a:rPr lang="en-US" altLang="zh-CN" sz="1400" dirty="0" smtClean="0">
                <a:solidFill>
                  <a:srgbClr val="404040"/>
                </a:solidFill>
              </a:rPr>
              <a:t>x</a:t>
            </a:r>
            <a:r>
              <a:rPr lang="zh-CN" altLang="en-US" sz="1400" dirty="0" smtClean="0">
                <a:solidFill>
                  <a:srgbClr val="404040"/>
                </a:solidFill>
              </a:rPr>
              <a:t>抽取的特征能够匹配上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s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和 </a:t>
            </a:r>
            <a:r>
              <a:rPr lang="en-US" altLang="zh-CN" sz="1400" dirty="0" smtClean="0">
                <a:solidFill>
                  <a:srgbClr val="404040"/>
                </a:solidFill>
              </a:rPr>
              <a:t>c</a:t>
            </a:r>
            <a:r>
              <a:rPr lang="en-US" altLang="zh-CN" sz="1400" baseline="-25000" dirty="0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。进行如下迭代直到收敛。     </a:t>
            </a:r>
            <a:endParaRPr lang="en-US" altLang="zh-CN" sz="1400" dirty="0" smtClean="0">
              <a:solidFill>
                <a:srgbClr val="404040"/>
              </a:solidFill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404040"/>
                </a:solidFill>
              </a:rPr>
              <a:t>输入 </a:t>
            </a:r>
            <a:r>
              <a:rPr lang="en-US" altLang="zh-CN" sz="1400" dirty="0" smtClean="0">
                <a:solidFill>
                  <a:srgbClr val="404040"/>
                </a:solidFill>
              </a:rPr>
              <a:t>x</a:t>
            </a:r>
            <a:r>
              <a:rPr lang="zh-CN" altLang="en-US" sz="1400" dirty="0" smtClean="0">
                <a:solidFill>
                  <a:srgbClr val="404040"/>
                </a:solidFill>
              </a:rPr>
              <a:t>计算样式层和内容层输出，记第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层输出为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y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endParaRPr lang="zh-CN" altLang="en-US" sz="1400" baseline="-25000" dirty="0" smtClean="0">
              <a:solidFill>
                <a:srgbClr val="404040"/>
              </a:solidFill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404040"/>
                </a:solidFill>
              </a:rPr>
              <a:t>使用样式损失函数来计算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y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 和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s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的差异</a:t>
            </a:r>
            <a:r>
              <a:rPr lang="en-US" altLang="zh-CN" sz="1400" dirty="0" smtClean="0">
                <a:solidFill>
                  <a:srgbClr val="404040"/>
                </a:solidFill>
              </a:rPr>
              <a:t> </a:t>
            </a:r>
            <a:r>
              <a:rPr lang="en-US" altLang="zh-CN" sz="1400" dirty="0" err="1" smtClean="0">
                <a:latin typeface="Lato" charset="0"/>
              </a:rPr>
              <a:t>style_loss</a:t>
            </a:r>
            <a:endParaRPr lang="zh-CN" altLang="en-US" sz="1400" dirty="0" smtClean="0">
              <a:solidFill>
                <a:srgbClr val="404040"/>
              </a:solidFill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404040"/>
                </a:solidFill>
              </a:rPr>
              <a:t>使用内容损失函数来计算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y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 和 </a:t>
            </a:r>
            <a:r>
              <a:rPr lang="en-US" altLang="zh-CN" sz="1400" dirty="0" smtClean="0">
                <a:solidFill>
                  <a:srgbClr val="404040"/>
                </a:solidFill>
              </a:rPr>
              <a:t>c</a:t>
            </a:r>
            <a:r>
              <a:rPr lang="en-US" altLang="zh-CN" sz="1400" baseline="-25000" dirty="0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 的差异</a:t>
            </a:r>
            <a:r>
              <a:rPr lang="en-US" altLang="zh-CN" sz="1400" dirty="0" smtClean="0">
                <a:solidFill>
                  <a:srgbClr val="404040"/>
                </a:solidFill>
              </a:rPr>
              <a:t> </a:t>
            </a:r>
            <a:r>
              <a:rPr lang="en-US" altLang="zh-CN" sz="1400" dirty="0" err="1" smtClean="0">
                <a:latin typeface="Lato" charset="0"/>
              </a:rPr>
              <a:t>content_loss</a:t>
            </a:r>
            <a:endParaRPr lang="zh-CN" altLang="en-US" sz="1400" dirty="0" smtClean="0">
              <a:latin typeface="Lato" charset="0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404040"/>
                </a:solidFill>
              </a:rPr>
              <a:t>对损失求和并对输入 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x</a:t>
            </a:r>
            <a:r>
              <a:rPr lang="zh-CN" altLang="en-US" sz="1400" dirty="0" smtClean="0">
                <a:solidFill>
                  <a:srgbClr val="404040"/>
                </a:solidFill>
                <a:latin typeface="STIXGeneral-Italic" charset="0"/>
              </a:rPr>
              <a:t> </a:t>
            </a:r>
            <a:r>
              <a:rPr lang="zh-CN" altLang="en-US" sz="1400" dirty="0" smtClean="0">
                <a:solidFill>
                  <a:srgbClr val="404040"/>
                </a:solidFill>
              </a:rPr>
              <a:t>求导，记导数为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g</a:t>
            </a:r>
            <a:endParaRPr lang="en-US" altLang="zh-CN" sz="1400" dirty="0" smtClean="0">
              <a:solidFill>
                <a:srgbClr val="404040"/>
              </a:solidFill>
              <a:latin typeface="STIXGeneral-Italic" charset="0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404040"/>
                </a:solidFill>
              </a:rPr>
              <a:t>更新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x</a:t>
            </a:r>
            <a:r>
              <a:rPr lang="zh-CN" altLang="en-US" sz="1400" dirty="0" smtClean="0">
                <a:solidFill>
                  <a:srgbClr val="404040"/>
                </a:solidFill>
                <a:latin typeface="STIXGeneral-Italic" charset="0"/>
              </a:rPr>
              <a:t> </a:t>
            </a:r>
            <a:r>
              <a:rPr lang="zh-CN" altLang="en-US" sz="1400" dirty="0" smtClean="0">
                <a:solidFill>
                  <a:srgbClr val="404040"/>
                </a:solidFill>
              </a:rPr>
              <a:t>， 例如 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x</a:t>
            </a:r>
            <a:r>
              <a:rPr lang="mr-IN" altLang="zh-CN" sz="1400" dirty="0" smtClean="0">
                <a:solidFill>
                  <a:srgbClr val="404040"/>
                </a:solidFill>
                <a:latin typeface="STIXGeneral-Regular" charset="0"/>
              </a:rPr>
              <a:t>=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x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Regular" charset="0"/>
              </a:rPr>
              <a:t>−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ηg</a:t>
            </a:r>
            <a:r>
              <a:rPr lang="mr-IN" altLang="zh-CN" sz="1400" dirty="0" smtClean="0"/>
              <a:t/>
            </a:r>
            <a:br>
              <a:rPr lang="mr-IN" altLang="zh-CN" sz="1400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82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当使用靠近输出层的高层输出来拟合时，经常可以观察到学到的图片里面有大量高频噪音。这个有点类似老式天线电视机经常遇到的白噪音。有多种方法来降噪，例如可以加入模糊滤镜，或者使用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  <a:hlinkClick r:id="rId3"/>
              </a:rPr>
              <a:t>总变差降噪（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  <a:hlinkClick r:id="rId3"/>
              </a:rPr>
              <a:t>Total Variation Denoising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  <a:hlinkClick r:id="rId3"/>
              </a:rPr>
              <a:t>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通过调整权重值我们可以控制学到的图片是否保留更多样式，更多内容，还是更加干净。注意到样式匹配中我们使用了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个层的输出，我们对靠近输入的层给予比较大的权重。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62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当使用靠近输出层的高层输出来拟合时，经常可以观察到学到的图片里面有大量高频噪音。这个有点类似老式天线电视机经常遇到的白噪音。有多种方法来降噪，例如可以加入模糊滤镜，或者使用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  <a:hlinkClick r:id="rId3"/>
              </a:rPr>
              <a:t>总变差降噪（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  <a:hlinkClick r:id="rId3"/>
              </a:rPr>
              <a:t>Total Variation Denoising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  <a:hlinkClick r:id="rId3"/>
              </a:rPr>
              <a:t>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。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66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Ssh</a:t>
            </a:r>
            <a:r>
              <a:rPr kumimoji="1" lang="zh-CN" altLang="en-US" dirty="0" smtClean="0"/>
              <a:t> 远程交互 </a:t>
            </a: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/ma6174/archive/2012/05/25/2508378.html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2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US" altLang="zh-CN" sz="1800" kern="1200" dirty="0">
              <a:solidFill>
                <a:schemeClr val="tx1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028E5-A9DE-44D2-A97D-7B077B5C00F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153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图像处理是计算机视觉中比较热门的研究领域之一。</a:t>
            </a:r>
            <a:endParaRPr kumimoji="1"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计算机视觉非常重要的应用就是图像识别或者叫图像分类。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大家知道最近谷歌有一个学术的大牛加入，就是李飞飞教授，李飞飞教授他们组织了一个叫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IMGE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的分类比赛，比赛已经持续了很多年，主要是要求进行一千多类的生活中常见目标的分类，包括人、背包、交通信号灯、游泳、动物、火柴、打网球等等。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02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二值图像的每个像素只需要一个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bit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表示：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表示黑，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表示白。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文字识别、轮廓分析等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8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人眼能够识别的灰度级大约是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个。</a:t>
            </a:r>
            <a:endParaRPr lang="en-US" altLang="zh-CN" dirty="0" smtClean="0"/>
          </a:p>
          <a:p>
            <a:r>
              <a:rPr kumimoji="1" lang="zh-CN" altLang="en-US" dirty="0" smtClean="0"/>
              <a:t>用来评判图像压缩算法好坏的的数据集， 公认花花公子的封面女郎 蕾娜</a:t>
            </a:r>
            <a:endParaRPr kumimoji="1"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每个像素有对应于其亮度的值，取值范围为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0 - 255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，从黑色到白色。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21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前者： </a:t>
            </a:r>
            <a:r>
              <a:rPr lang="en-US" altLang="zh-CN" dirty="0" smtClean="0"/>
              <a:t>RGB</a:t>
            </a:r>
            <a:r>
              <a:rPr lang="zh-CN" altLang="en-US" dirty="0" smtClean="0"/>
              <a:t>彩色空间使用三原色呈现图像色彩。</a:t>
            </a:r>
            <a:endParaRPr lang="en-US" altLang="zh-CN" dirty="0" smtClean="0"/>
          </a:p>
          <a:p>
            <a:r>
              <a:rPr lang="en-US" altLang="zh-CN" dirty="0" smtClean="0"/>
              <a:t>HSL</a:t>
            </a:r>
            <a:r>
              <a:rPr lang="zh-CN" altLang="en-US" dirty="0" smtClean="0"/>
              <a:t>通常使用色相、饱和度和亮度呈现图像色彩。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Lab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模式与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RGB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模式相似，色彩的混合将产生更亮的色彩。只有亮度通道的值才影响色彩的明暗变化。可以将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Lab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模式看作是两个通道的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RGB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模式加一个亮度通道的模式。其中，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表示亮度，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分别表示颜色光谱，绿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红和蓝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黄。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pPr latinLnBrk="0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科学研究表明，人类眼睛中有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94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％细胞确定着亮度，只有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％细胞是用来感受颜色的。如上图所示，灰度图像比彩色层更加清晰。这是我们在最终预测中保留灰度图像的另一个原因。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03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Lato" charset="0"/>
              </a:rPr>
              <a:t>在图片里相近的像素在向量表示里可能很远，从而模型很难捕获他们的空间关系。</a:t>
            </a:r>
            <a:endParaRPr lang="en-US" altLang="zh-CN" dirty="0" smtClean="0">
              <a:solidFill>
                <a:srgbClr val="404040"/>
              </a:solidFill>
              <a:latin typeface="Lato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 </a:t>
            </a:r>
            <a:r>
              <a:rPr lang="zh-CN" altLang="en-US" dirty="0" smtClean="0">
                <a:solidFill>
                  <a:srgbClr val="404040"/>
                </a:solidFill>
                <a:latin typeface="Lato" charset="0"/>
              </a:rPr>
              <a:t>对于大图片输入，模型可能会很大。例如输入是</a:t>
            </a:r>
            <a:r>
              <a:rPr lang="en-US" altLang="zh-CN" dirty="0" smtClean="0">
                <a:solidFill>
                  <a:srgbClr val="404040"/>
                </a:solidFill>
                <a:latin typeface="STIXGeneral-Regular" charset="0"/>
              </a:rPr>
              <a:t>256×256×3</a:t>
            </a:r>
            <a:r>
              <a:rPr lang="zh-CN" altLang="en-US" dirty="0" smtClean="0">
                <a:solidFill>
                  <a:srgbClr val="404040"/>
                </a:solidFill>
                <a:latin typeface="Lato" charset="0"/>
              </a:rPr>
              <a:t>的照片。输入层是</a:t>
            </a:r>
            <a:r>
              <a:rPr lang="en-US" altLang="zh-CN" dirty="0" smtClean="0">
                <a:solidFill>
                  <a:srgbClr val="404040"/>
                </a:solidFill>
                <a:latin typeface="Lato" charset="0"/>
              </a:rPr>
              <a:t>1000</a:t>
            </a:r>
            <a:r>
              <a:rPr lang="zh-CN" altLang="en-US" dirty="0" smtClean="0">
                <a:solidFill>
                  <a:srgbClr val="404040"/>
                </a:solidFill>
                <a:latin typeface="Lato" charset="0"/>
              </a:rPr>
              <a:t>，那么这一层的模型大小是将近</a:t>
            </a:r>
            <a:r>
              <a:rPr lang="en-US" altLang="zh-CN" dirty="0" smtClean="0">
                <a:solidFill>
                  <a:srgbClr val="404040"/>
                </a:solidFill>
                <a:latin typeface="Lato" charset="0"/>
              </a:rPr>
              <a:t>1GB.</a:t>
            </a:r>
            <a:endParaRPr lang="en-US" altLang="zh-CN" b="0" i="0" dirty="0" smtClean="0">
              <a:solidFill>
                <a:srgbClr val="404040"/>
              </a:solidFill>
              <a:effectLst/>
              <a:latin typeface="Lato" charset="0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CNN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工作概述指的是你挑一张图像，让它历经一系列卷积层、非线性层、池化（下采样（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downsampling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））层和完全连接层，最终得到输出。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48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404040"/>
                </a:solidFill>
                <a:latin typeface="Lato" charset="0"/>
              </a:rPr>
              <a:t> 滤波器可以理解用一束手电筒去扫描这张图片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5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在数值上变化</a:t>
            </a:r>
            <a:endParaRPr kumimoji="1"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通道要用多少层、多少卷积层、过滤器尺寸是多少、以及步幅和填充值多大 ，根据具体数据而定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Helvetica Neue Regular" charset="0"/>
              <a:ea typeface="+mn-ea"/>
              <a:cs typeface="+mn-cs"/>
            </a:endParaRP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在图像有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3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通道时 </a:t>
            </a:r>
            <a:r>
              <a:rPr kumimoji="1" lang="en-US" altLang="zh-CN" sz="1200" b="0" i="0" kern="1200" dirty="0" err="1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rgb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Helvetica Neue Regular" charset="0"/>
                <a:ea typeface="+mn-ea"/>
                <a:cs typeface="+mn-cs"/>
              </a:rPr>
              <a:t> </a:t>
            </a:r>
            <a:r>
              <a:rPr lang="zh-CN" altLang="en-US" dirty="0" smtClean="0"/>
              <a:t>三个</a:t>
            </a:r>
            <a:r>
              <a:rPr lang="en-US" altLang="zh-CN" dirty="0" smtClean="0"/>
              <a:t>channels</a:t>
            </a:r>
            <a:r>
              <a:rPr lang="zh-CN" altLang="en-US" dirty="0" smtClean="0"/>
              <a:t>的权重并不共享。 即当深度变为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后，权重也跟着扩增到了三组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8FD0-00C4-4B18-9A95-4A7110BFB0D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3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2510" y="526730"/>
            <a:ext cx="11175647" cy="342014"/>
          </a:xfrm>
        </p:spPr>
        <p:txBody>
          <a:bodyPr anchor="ctr"/>
          <a:lstStyle>
            <a:lvl1pPr>
              <a:lnSpc>
                <a:spcPts val="4533"/>
              </a:lnSpc>
              <a:defRPr b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977901" y="4495800"/>
            <a:ext cx="6619875" cy="446088"/>
          </a:xfrm>
          <a:prstGeom prst="rect">
            <a:avLst/>
          </a:prstGeom>
        </p:spPr>
        <p:txBody>
          <a:bodyPr/>
          <a:lstStyle>
            <a:lvl1pPr algn="l">
              <a:defRPr sz="23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50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solidFill>
          <a:srgbClr val="003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" y="6766560"/>
            <a:ext cx="12191961" cy="91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5" y="148352"/>
            <a:ext cx="487680" cy="195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4" y="402343"/>
            <a:ext cx="11321369" cy="54859"/>
          </a:xfrm>
          <a:prstGeom prst="rect">
            <a:avLst/>
          </a:prstGeom>
        </p:spPr>
      </p:pic>
      <p:pic>
        <p:nvPicPr>
          <p:cNvPr id="7" name="Picture 6" descr="IBM Talent Management Solutions_White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06" y="72630"/>
            <a:ext cx="3694257" cy="3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4857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5257800"/>
          </a:xfrm>
          <a:prstGeom prst="rect">
            <a:avLst/>
          </a:prstGeom>
        </p:spPr>
        <p:txBody>
          <a:bodyPr/>
          <a:lstStyle>
            <a:lvl2pPr>
              <a:defRPr b="0" i="0">
                <a:latin typeface="Helvetica Neue Regular" charset="0"/>
              </a:defRPr>
            </a:lvl2pPr>
            <a:lvl3pPr>
              <a:defRPr b="0" i="0">
                <a:latin typeface="Helvetica Neue Regular" charset="0"/>
              </a:defRPr>
            </a:lvl3pPr>
            <a:lvl4pPr>
              <a:defRPr b="0" i="0">
                <a:latin typeface="Helvetica Neue Regular" charset="0"/>
              </a:defRPr>
            </a:lvl4pPr>
            <a:lvl5pPr>
              <a:defRPr b="0" i="0">
                <a:latin typeface="Helvetica Neue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839200" y="0"/>
            <a:ext cx="33528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Helvetica Neue Regular" charset="0"/>
              </a:rPr>
              <a:t>IBM Confidential – Page </a:t>
            </a:r>
            <a:fld id="{4B607B92-0901-4883-BAC9-633996B1F16B}" type="slidenum">
              <a:rPr lang="en-US" smtClean="0">
                <a:solidFill>
                  <a:srgbClr val="FFFFFF"/>
                </a:solidFill>
                <a:latin typeface="Helvetica Neue Regular" charset="0"/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  <a:latin typeface="Helvetica Neue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7902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731" y="365126"/>
            <a:ext cx="10514543" cy="1099110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730" y="1825628"/>
            <a:ext cx="5193771" cy="4351073"/>
          </a:xfrm>
          <a:prstGeom prst="rect">
            <a:avLst/>
          </a:prstGeom>
        </p:spPr>
        <p:txBody>
          <a:bodyPr lIns="68580" tIns="34290" rIns="68580" bIns="34290"/>
          <a:lstStyle>
            <a:lvl2pPr>
              <a:defRPr b="0" i="0">
                <a:latin typeface="Helvetica Neue Regular" charset="0"/>
              </a:defRPr>
            </a:lvl2pPr>
            <a:lvl3pPr>
              <a:defRPr b="0" i="0">
                <a:latin typeface="Helvetica Neue Regular" charset="0"/>
              </a:defRPr>
            </a:lvl3pPr>
            <a:lvl4pPr>
              <a:defRPr b="0" i="0">
                <a:latin typeface="Helvetica Neue Regular" charset="0"/>
              </a:defRPr>
            </a:lvl4pPr>
            <a:lvl5pPr>
              <a:defRPr b="0" i="0">
                <a:latin typeface="Helvetica Neue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9501" y="1825628"/>
            <a:ext cx="5193771" cy="4351073"/>
          </a:xfrm>
          <a:prstGeom prst="rect">
            <a:avLst/>
          </a:prstGeom>
        </p:spPr>
        <p:txBody>
          <a:bodyPr lIns="68580" tIns="34290" rIns="68580" bIns="34290"/>
          <a:lstStyle>
            <a:lvl2pPr>
              <a:defRPr b="0" i="0">
                <a:latin typeface="Helvetica Neue Regular" charset="0"/>
              </a:defRPr>
            </a:lvl2pPr>
            <a:lvl3pPr>
              <a:defRPr b="0" i="0">
                <a:latin typeface="Helvetica Neue Regular" charset="0"/>
              </a:defRPr>
            </a:lvl3pPr>
            <a:lvl4pPr>
              <a:defRPr b="0" i="0">
                <a:latin typeface="Helvetica Neue Regular" charset="0"/>
              </a:defRPr>
            </a:lvl4pPr>
            <a:lvl5pPr>
              <a:defRPr b="0" i="0">
                <a:latin typeface="Helvetica Neue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82720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1676407"/>
            <a:ext cx="10566400" cy="3428999"/>
          </a:xfrm>
          <a:prstGeom prst="rect">
            <a:avLst/>
          </a:prstGeom>
        </p:spPr>
        <p:txBody>
          <a:bodyPr vert="eaVert" anchor="t"/>
          <a:lstStyle>
            <a:lvl1pPr>
              <a:defRPr b="0" i="0">
                <a:latin typeface="Helvetica Neue Regular" charset="0"/>
              </a:defRPr>
            </a:lvl1pPr>
            <a:lvl2pPr>
              <a:defRPr b="0" i="0">
                <a:latin typeface="Helvetica Neue Regular" charset="0"/>
              </a:defRPr>
            </a:lvl2pPr>
            <a:lvl3pPr>
              <a:defRPr b="0" i="0">
                <a:latin typeface="Helvetica Neue Regular" charset="0"/>
              </a:defRPr>
            </a:lvl3pPr>
            <a:lvl4pPr>
              <a:defRPr b="0" i="0">
                <a:latin typeface="Helvetica Neue Regular" charset="0"/>
              </a:defRPr>
            </a:lvl4pPr>
            <a:lvl5pPr>
              <a:defRPr b="0" i="0">
                <a:latin typeface="Helvetica Neue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426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luencer -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261471" y="1184836"/>
            <a:ext cx="4509204" cy="38100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Regular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61474" y="388471"/>
            <a:ext cx="11412599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16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483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4533"/>
              </a:lnSpc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283882" y="1600200"/>
            <a:ext cx="11349319" cy="4419600"/>
          </a:xfrm>
          <a:prstGeom prst="rect">
            <a:avLst/>
          </a:prstGeom>
        </p:spPr>
        <p:txBody>
          <a:bodyPr/>
          <a:lstStyle>
            <a:lvl2pPr>
              <a:defRPr b="0" i="0">
                <a:latin typeface="Helvetica Neue Regular" charset="0"/>
              </a:defRPr>
            </a:lvl2pPr>
            <a:lvl3pPr>
              <a:defRPr b="0" i="0">
                <a:latin typeface="Helvetica Neue Regular" charset="0"/>
              </a:defRPr>
            </a:lvl3pPr>
            <a:lvl4pPr>
              <a:defRPr b="0" i="0">
                <a:latin typeface="Helvetica Neue Regular" charset="0"/>
              </a:defRPr>
            </a:lvl4pPr>
            <a:lvl5pPr>
              <a:defRPr b="0" i="0">
                <a:latin typeface="Helvetica Neue Regula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4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11200" y="2819400"/>
            <a:ext cx="6197600" cy="2350008"/>
          </a:xfrm>
          <a:effectLst/>
        </p:spPr>
        <p:txBody>
          <a:bodyPr/>
          <a:lstStyle>
            <a:lvl1pPr marL="0" algn="l" defTabSz="1219170" rtl="0" eaLnBrk="1" latinLnBrk="0" hangingPunct="1">
              <a:lnSpc>
                <a:spcPts val="5867"/>
              </a:lnSpc>
              <a:spcBef>
                <a:spcPct val="0"/>
              </a:spcBef>
              <a:buNone/>
              <a:defRPr lang="en-US" sz="4800" b="0" i="0" kern="1200" cap="none" dirty="0" smtClean="0">
                <a:solidFill>
                  <a:srgbClr val="018CCF"/>
                </a:solidFill>
                <a:effectLst/>
                <a:latin typeface="Helvetica Neue Regular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section style</a:t>
            </a:r>
          </a:p>
        </p:txBody>
      </p:sp>
    </p:spTree>
    <p:extLst>
      <p:ext uri="{BB962C8B-B14F-4D97-AF65-F5344CB8AC3E}">
        <p14:creationId xmlns:p14="http://schemas.microsoft.com/office/powerpoint/2010/main" val="195795159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13766" y="1597025"/>
            <a:ext cx="11190941" cy="3429000"/>
          </a:xfrm>
          <a:prstGeom prst="rect">
            <a:avLst/>
          </a:prstGeom>
        </p:spPr>
        <p:txBody>
          <a:bodyPr/>
          <a:lstStyle>
            <a:lvl2pPr>
              <a:defRPr b="0" i="0">
                <a:latin typeface="Helvetica Neue Regular" charset="0"/>
              </a:defRPr>
            </a:lvl2pPr>
            <a:lvl3pPr>
              <a:defRPr b="0" i="0">
                <a:latin typeface="Helvetica Neue Regular" charset="0"/>
              </a:defRPr>
            </a:lvl3pPr>
            <a:lvl4pPr>
              <a:defRPr b="0" i="0">
                <a:latin typeface="Helvetica Neue Regular" charset="0"/>
              </a:defRPr>
            </a:lvl4pPr>
            <a:lvl5pPr>
              <a:defRPr b="0" i="0">
                <a:latin typeface="Helvetica Neue Regula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0887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03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_Title Only">
    <p:bg>
      <p:bgPr>
        <a:solidFill>
          <a:srgbClr val="003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" y="6766560"/>
            <a:ext cx="12191961" cy="91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35" y="148352"/>
            <a:ext cx="487680" cy="195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4" y="402343"/>
            <a:ext cx="11321369" cy="54859"/>
          </a:xfrm>
          <a:prstGeom prst="rect">
            <a:avLst/>
          </a:prstGeom>
        </p:spPr>
      </p:pic>
      <p:pic>
        <p:nvPicPr>
          <p:cNvPr id="2" name="Picture 1" descr="IBM Talent Management Solutions_White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06" y="72630"/>
            <a:ext cx="3694257" cy="3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3924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hlinkClick r:id="" action="ppaction://noaction"/>
          </p:cNvPr>
          <p:cNvSpPr/>
          <p:nvPr userDrawn="1"/>
        </p:nvSpPr>
        <p:spPr>
          <a:xfrm>
            <a:off x="11248810" y="6166933"/>
            <a:ext cx="457167" cy="457166"/>
          </a:xfrm>
          <a:prstGeom prst="ellipse">
            <a:avLst/>
          </a:prstGeom>
          <a:noFill/>
          <a:ln w="25400" cap="flat" cmpd="sng" algn="ctr">
            <a:solidFill>
              <a:srgbClr val="018CC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ntarell"/>
            </a:endParaRPr>
          </a:p>
        </p:txBody>
      </p:sp>
      <p:sp>
        <p:nvSpPr>
          <p:cNvPr id="15" name="Title Placeholder 1"/>
          <p:cNvSpPr>
            <a:spLocks noGrp="1"/>
          </p:cNvSpPr>
          <p:nvPr userDrawn="1">
            <p:ph type="title"/>
          </p:nvPr>
        </p:nvSpPr>
        <p:spPr>
          <a:xfrm>
            <a:off x="288630" y="427090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233255" y="6229612"/>
            <a:ext cx="48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7D10B99-50A5-42FC-B027-72C59AB43D26}" type="slidenum">
              <a:rPr lang="en-US" sz="1400" b="0" i="0" smtClean="0">
                <a:solidFill>
                  <a:srgbClr val="018CCF"/>
                </a:solidFill>
                <a:latin typeface="Arial"/>
                <a:cs typeface="Arial"/>
              </a:rPr>
              <a:pPr algn="ctr"/>
              <a:t>‹#›</a:t>
            </a:fld>
            <a:endParaRPr lang="en-US" sz="1400" b="0" i="0" dirty="0">
              <a:solidFill>
                <a:srgbClr val="018CCF"/>
              </a:solidFill>
              <a:latin typeface="Arial"/>
              <a:cs typeface="Arial"/>
            </a:endParaRPr>
          </a:p>
        </p:txBody>
      </p:sp>
      <p:sp>
        <p:nvSpPr>
          <p:cNvPr id="21" name="Rectangle 103"/>
          <p:cNvSpPr>
            <a:spLocks noChangeArrowheads="1"/>
          </p:cNvSpPr>
          <p:nvPr userDrawn="1"/>
        </p:nvSpPr>
        <p:spPr bwMode="auto">
          <a:xfrm>
            <a:off x="124356" y="6545792"/>
            <a:ext cx="12067645" cy="165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7147" tIns="28574" rIns="57147" bIns="28574">
            <a:spAutoFit/>
          </a:bodyPr>
          <a:lstStyle>
            <a:lvl1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>
              <a:defRPr/>
            </a:pPr>
            <a:r>
              <a:rPr lang="en-US" altLang="en-US" sz="688" b="0" i="0" kern="0" dirty="0" smtClean="0">
                <a:solidFill>
                  <a:srgbClr val="000000"/>
                </a:solidFill>
                <a:latin typeface="Helvetica Neue Regular" charset="0"/>
                <a:sym typeface="Helvetica Light"/>
              </a:rPr>
              <a:t>IBM Confidential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331" y="114947"/>
            <a:ext cx="396764" cy="1592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2" y="337238"/>
            <a:ext cx="11541639" cy="45719"/>
          </a:xfrm>
          <a:prstGeom prst="rect">
            <a:avLst/>
          </a:prstGeom>
        </p:spPr>
      </p:pic>
      <p:pic>
        <p:nvPicPr>
          <p:cNvPr id="29" name="Picture 28"/>
          <p:cNvPicPr preferRelativeResize="0">
            <a:picLocks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12" y="6785737"/>
            <a:ext cx="12292703" cy="96265"/>
          </a:xfrm>
          <a:prstGeom prst="rect">
            <a:avLst/>
          </a:prstGeom>
        </p:spPr>
      </p:pic>
      <p:pic>
        <p:nvPicPr>
          <p:cNvPr id="3" name="Picture 2" descr="IBM Talent Management Solutions.png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4" y="41811"/>
            <a:ext cx="3424533" cy="3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62" r:id="rId3"/>
    <p:sldLayoutId id="2147483672" r:id="rId4"/>
    <p:sldLayoutId id="2147483683" r:id="rId5"/>
    <p:sldLayoutId id="2147483684" r:id="rId6"/>
    <p:sldLayoutId id="2147483685" r:id="rId7"/>
    <p:sldLayoutId id="2147483687" r:id="rId8"/>
    <p:sldLayoutId id="2147483692" r:id="rId9"/>
    <p:sldLayoutId id="2147483693" r:id="rId10"/>
    <p:sldLayoutId id="2147483696" r:id="rId11"/>
    <p:sldLayoutId id="2147483709" r:id="rId12"/>
  </p:sldLayoutIdLst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b="0" i="0" kern="1200">
          <a:solidFill>
            <a:srgbClr val="003F69"/>
          </a:solidFill>
          <a:latin typeface="Arial"/>
          <a:ea typeface="Helvetica Neue Regular" charset="0"/>
          <a:cs typeface="Arial"/>
        </a:defRPr>
      </a:lvl1pPr>
    </p:titleStyle>
    <p:bodyStyle>
      <a:lvl1pPr marL="0" marR="0" indent="0" algn="ctr" defTabSz="4572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chemeClr val="bg1">
              <a:lumMod val="75000"/>
            </a:schemeClr>
          </a:solidFill>
          <a:latin typeface="Bebas Neue" panose="020B0606020202050201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hyperlink" Target="https://papers.nips.cc/paper/4824-imagenet-classification-with-deep-convolutional-neural-networks.pdf" TargetMode="External"/><Relationship Id="rId6" Type="http://schemas.openxmlformats.org/officeDocument/2006/relationships/image" Target="../media/image31.tiff"/><Relationship Id="rId7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hyperlink" Target="https://arxiv.org/abs/1409.1556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-foundation.org/openaccess/content_cvpr_2016/papers/Gatys_Image_Style_Transfer_CVPR_2016_paper.pdf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38.jpeg"/><Relationship Id="rId6" Type="http://schemas.openxmlformats.org/officeDocument/2006/relationships/image" Target="../media/image39.jpg"/><Relationship Id="rId7" Type="http://schemas.openxmlformats.org/officeDocument/2006/relationships/image" Target="../media/image37.jp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s://en.wikipedia.org/wiki/Total_variation_denoising" TargetMode="External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39.jpg"/><Relationship Id="rId6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inkstockPhotos-5029643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19" y="-27757"/>
            <a:ext cx="12266907" cy="690657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48281" y="4242078"/>
            <a:ext cx="11393290" cy="720187"/>
          </a:xfrm>
          <a:prstGeom prst="rect">
            <a:avLst/>
          </a:prstGeom>
          <a:noFill/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200" b="0" i="0" kern="1200">
                <a:solidFill>
                  <a:srgbClr val="003F69"/>
                </a:solidFill>
                <a:latin typeface="Helvetica Neue Regular" charset="0"/>
                <a:ea typeface="Helvetica Neue Regular" charset="0"/>
                <a:cs typeface="Helvetica Neue Regular" charset="0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Arial"/>
                <a:ea typeface="Helvetica Neue" charset="0"/>
                <a:cs typeface="Arial"/>
              </a:rPr>
              <a:t>CNN intro &amp; </a:t>
            </a:r>
          </a:p>
          <a:p>
            <a:r>
              <a:rPr lang="zh-CN" altLang="en-US" sz="4000" dirty="0">
                <a:solidFill>
                  <a:schemeClr val="bg1"/>
                </a:solidFill>
                <a:latin typeface="Arial"/>
                <a:ea typeface="Helvetica Neue" charset="0"/>
                <a:cs typeface="Arial"/>
              </a:rPr>
              <a:t> </a:t>
            </a:r>
            <a:r>
              <a:rPr lang="zh-CN" altLang="en-US" sz="4000" dirty="0" smtClean="0">
                <a:solidFill>
                  <a:schemeClr val="bg1"/>
                </a:solidFill>
                <a:latin typeface="Arial"/>
                <a:ea typeface="Helvetica Neue" charset="0"/>
                <a:cs typeface="Arial"/>
              </a:rPr>
              <a:t>    </a:t>
            </a:r>
            <a:r>
              <a:rPr lang="en-US" altLang="zh-CN" sz="4000" dirty="0" smtClean="0">
                <a:solidFill>
                  <a:schemeClr val="bg1"/>
                </a:solidFill>
                <a:latin typeface="Arial"/>
                <a:ea typeface="Helvetica Neue" charset="0"/>
                <a:cs typeface="Arial"/>
              </a:rPr>
              <a:t>Computer</a:t>
            </a:r>
            <a:r>
              <a:rPr lang="zh-CN" altLang="en-US" sz="4000" dirty="0" smtClean="0">
                <a:solidFill>
                  <a:schemeClr val="bg1"/>
                </a:solidFill>
                <a:latin typeface="Arial"/>
                <a:ea typeface="Helvetica Neue" charset="0"/>
                <a:cs typeface="Arial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Arial"/>
                <a:ea typeface="Helvetica Neue" charset="0"/>
                <a:cs typeface="Arial"/>
              </a:rPr>
              <a:t>vision</a:t>
            </a:r>
            <a:r>
              <a:rPr lang="zh-CN" altLang="en-US" sz="4000" dirty="0" smtClean="0">
                <a:solidFill>
                  <a:schemeClr val="bg1"/>
                </a:solidFill>
                <a:latin typeface="Arial"/>
                <a:ea typeface="Helvetica Neue" charset="0"/>
                <a:cs typeface="Arial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rial"/>
                <a:ea typeface="Helvetica Neue" charset="0"/>
                <a:cs typeface="Arial"/>
              </a:rPr>
              <a:t>application</a:t>
            </a:r>
            <a:r>
              <a:rPr lang="en-US" altLang="zh-CN" sz="3200" dirty="0">
                <a:solidFill>
                  <a:schemeClr val="bg1"/>
                </a:solidFill>
                <a:latin typeface="Arial"/>
                <a:ea typeface="Helvetica Neue" charset="0"/>
                <a:cs typeface="Arial"/>
              </a:rPr>
              <a:t>—Neural Style Transfer</a:t>
            </a:r>
          </a:p>
          <a:p>
            <a:endParaRPr lang="en-US" sz="4000" dirty="0">
              <a:solidFill>
                <a:schemeClr val="bg1"/>
              </a:solidFill>
              <a:latin typeface="Arial"/>
              <a:ea typeface="Helvetica Neue" charset="0"/>
              <a:cs typeface="Arial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41139" y="5800524"/>
            <a:ext cx="7704196" cy="438819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DA"/>
              </a:buClr>
              <a:buSzPct val="90000"/>
              <a:buFont typeface="Wingdings" pitchFamily="2" charset="2"/>
              <a:buNone/>
              <a:defRPr sz="2400" b="0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B0DA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B0DA"/>
              </a:buClr>
              <a:buSzPct val="90000"/>
              <a:buFont typeface="Wingdings" pitchFamily="2" charset="2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B0DA"/>
              </a:buClr>
              <a:buSzPct val="90000"/>
              <a:buFont typeface="Wingdings" pitchFamily="2" charset="2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00B0DA"/>
              </a:buClr>
              <a:buSzPct val="90000"/>
              <a:buFont typeface="Wingdings" pitchFamily="2" charset="2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rgbClr val="018CCF"/>
                </a:solidFill>
                <a:latin typeface="Arial"/>
                <a:ea typeface="Helvetica Neue" charset="0"/>
                <a:cs typeface="Arial"/>
              </a:rPr>
              <a:t>Fairly</a:t>
            </a:r>
            <a:r>
              <a:rPr lang="zh-CN" altLang="en-US" sz="2000" dirty="0" smtClean="0">
                <a:solidFill>
                  <a:srgbClr val="018CCF"/>
                </a:solidFill>
                <a:latin typeface="Arial"/>
                <a:ea typeface="Helvetica Neue" charset="0"/>
                <a:cs typeface="Arial"/>
              </a:rPr>
              <a:t> </a:t>
            </a:r>
            <a:r>
              <a:rPr lang="en-US" altLang="zh-CN" sz="2000" dirty="0" smtClean="0">
                <a:solidFill>
                  <a:srgbClr val="018CCF"/>
                </a:solidFill>
                <a:latin typeface="Arial"/>
                <a:ea typeface="Helvetica Neue" charset="0"/>
                <a:cs typeface="Arial"/>
              </a:rPr>
              <a:t>Xu</a:t>
            </a:r>
            <a:endParaRPr lang="en-US" sz="2000" dirty="0">
              <a:solidFill>
                <a:srgbClr val="018CCF"/>
              </a:solidFill>
              <a:latin typeface="Arial"/>
              <a:ea typeface="Helvetica Neue" charset="0"/>
              <a:cs typeface="Arial"/>
            </a:endParaRPr>
          </a:p>
        </p:txBody>
      </p:sp>
      <p:pic>
        <p:nvPicPr>
          <p:cNvPr id="12" name="Picture 11" descr="IBM Talent Management Solutions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35" y="92227"/>
            <a:ext cx="5196788" cy="464026"/>
          </a:xfrm>
          <a:prstGeom prst="rect">
            <a:avLst/>
          </a:prstGeom>
        </p:spPr>
      </p:pic>
      <p:pic>
        <p:nvPicPr>
          <p:cNvPr id="14" name="Picture 13" descr="IBM_8bar_white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08" b="29984"/>
          <a:stretch/>
        </p:blipFill>
        <p:spPr>
          <a:xfrm>
            <a:off x="241139" y="190253"/>
            <a:ext cx="686968" cy="2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5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CNN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106602" y="2353801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</a:t>
            </a:r>
            <a:r>
              <a:rPr lang="zh-CN" altLang="en-US" dirty="0" smtClean="0"/>
              <a:t>被识别</a:t>
            </a:r>
            <a:r>
              <a:rPr lang="zh-CN" altLang="en-US" dirty="0"/>
              <a:t>成什么不仅仅取决于图片本身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        还</a:t>
            </a:r>
            <a:r>
              <a:rPr lang="zh-CN" altLang="en-US" dirty="0"/>
              <a:t>取决于图片是如何被观察</a:t>
            </a:r>
            <a:r>
              <a:rPr lang="zh-CN" altLang="en-US" dirty="0" smtClean="0"/>
              <a:t>的。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93" y="1763672"/>
            <a:ext cx="2806700" cy="3378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14242" y="3549134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filter</a:t>
            </a:r>
            <a:r>
              <a:rPr lang="zh-CN" altLang="en-US" dirty="0"/>
              <a:t>内的权重矩阵</a:t>
            </a:r>
            <a:r>
              <a:rPr lang="en-US" altLang="zh-CN" dirty="0"/>
              <a:t>W</a:t>
            </a:r>
            <a:r>
              <a:rPr lang="zh-CN" altLang="en-US" dirty="0"/>
              <a:t>是网络根据数据学习得到</a:t>
            </a:r>
          </a:p>
        </p:txBody>
      </p:sp>
    </p:spTree>
    <p:extLst>
      <p:ext uri="{BB962C8B-B14F-4D97-AF65-F5344CB8AC3E}">
        <p14:creationId xmlns:p14="http://schemas.microsoft.com/office/powerpoint/2010/main" val="1124920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CNN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39034" y="120215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常见的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模型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039034" y="2106290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LeNet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34" y="2626309"/>
            <a:ext cx="8750300" cy="2463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19038" y="310154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LeNet-5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8683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40" y="3841138"/>
            <a:ext cx="7472350" cy="17988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CNN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22998" y="987696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常见的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模型（补充）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376852" y="1347985"/>
            <a:ext cx="1813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 </a:t>
            </a:r>
            <a:r>
              <a:rPr lang="en-US" altLang="zh-CN" b="1" dirty="0" err="1" smtClean="0"/>
              <a:t>AlexNet</a:t>
            </a:r>
            <a:endParaRPr lang="en-US" altLang="zh-CN" b="1" dirty="0" smtClean="0"/>
          </a:p>
          <a:p>
            <a:r>
              <a:rPr lang="is-IS" altLang="zh-CN" dirty="0" smtClean="0"/>
              <a:t>(</a:t>
            </a:r>
            <a:r>
              <a:rPr lang="is-IS" altLang="zh-CN" dirty="0"/>
              <a:t>ILSVRC 2012)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6852" y="341279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GoogLeNet</a:t>
            </a:r>
            <a:endParaRPr lang="en-US" altLang="zh-CN" b="1" dirty="0" smtClean="0"/>
          </a:p>
          <a:p>
            <a:r>
              <a:rPr lang="is-IS" altLang="zh-CN" dirty="0"/>
              <a:t>(ILSVRC 2014)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109" y="1401458"/>
            <a:ext cx="6210986" cy="190012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699035" y="1531814"/>
            <a:ext cx="294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共</a:t>
            </a:r>
            <a:r>
              <a:rPr lang="en-US" altLang="zh-CN" sz="1400" dirty="0" smtClean="0"/>
              <a:t>8</a:t>
            </a:r>
            <a:r>
              <a:rPr lang="zh-CN" altLang="en-US" sz="1400" dirty="0"/>
              <a:t>层</a:t>
            </a:r>
            <a:r>
              <a:rPr lang="zh-CN" altLang="en-US" sz="1400" dirty="0" smtClean="0"/>
              <a:t>，前</a:t>
            </a:r>
            <a:r>
              <a:rPr lang="en-US" altLang="zh-CN" sz="1400" dirty="0"/>
              <a:t>5</a:t>
            </a:r>
            <a:r>
              <a:rPr lang="zh-CN" altLang="en-US" sz="1400" dirty="0"/>
              <a:t>层</a:t>
            </a:r>
            <a:r>
              <a:rPr lang="en-US" altLang="zh-CN" sz="1400" dirty="0"/>
              <a:t>convolutional</a:t>
            </a:r>
            <a:r>
              <a:rPr lang="zh-CN" altLang="en-US" sz="1400" dirty="0" smtClean="0"/>
              <a:t>，</a:t>
            </a:r>
          </a:p>
          <a:p>
            <a:r>
              <a:rPr lang="zh-CN" altLang="en-US" sz="1400" dirty="0" smtClean="0"/>
              <a:t>后面</a:t>
            </a:r>
            <a:r>
              <a:rPr lang="en-US" altLang="zh-CN" sz="1400" dirty="0"/>
              <a:t>3</a:t>
            </a:r>
            <a:r>
              <a:rPr lang="zh-CN" altLang="en-US" sz="1400" dirty="0"/>
              <a:t>层是</a:t>
            </a:r>
            <a:r>
              <a:rPr lang="en-US" altLang="zh-CN" sz="1400" dirty="0"/>
              <a:t>full-connected</a:t>
            </a:r>
            <a:endParaRPr kumimoji="1"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8699035" y="2250076"/>
            <a:ext cx="344353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hlinkClick r:id="rId5"/>
              </a:rPr>
              <a:t>https://papers.nips.cc/paper/4824-imagenet-classification-with-deep-convolutional-neural-networks.pdf</a:t>
            </a:r>
            <a:r>
              <a:rPr lang="zh-CN" altLang="en-US" sz="1100" dirty="0"/>
              <a:t>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765" y="4576162"/>
            <a:ext cx="2011049" cy="1350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917734" y="4740587"/>
            <a:ext cx="19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Inception</a:t>
            </a:r>
            <a:r>
              <a:rPr lang="zh-CN" altLang="en-US" sz="1200" dirty="0" smtClean="0"/>
              <a:t>块：</a:t>
            </a:r>
            <a:r>
              <a:rPr lang="en-US" altLang="zh-CN" sz="1200" dirty="0" smtClean="0"/>
              <a:t>4</a:t>
            </a:r>
            <a:r>
              <a:rPr lang="zh-CN" altLang="en-US" sz="1200" dirty="0" smtClean="0"/>
              <a:t>个并行路线</a:t>
            </a:r>
            <a:endParaRPr kumimoji="1" lang="zh-CN" altLang="en-US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917734" y="4167953"/>
            <a:ext cx="21547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hlinkClick r:id="rId7"/>
              </a:rPr>
              <a:t>https://</a:t>
            </a:r>
            <a:r>
              <a:rPr kumimoji="1" lang="en-US" altLang="zh-CN" sz="1100" dirty="0" smtClean="0">
                <a:hlinkClick r:id="rId7"/>
              </a:rPr>
              <a:t>arxiv.org/abs/1409.4842</a:t>
            </a:r>
            <a:r>
              <a:rPr kumimoji="1" lang="zh-CN" altLang="en-US" sz="1100" dirty="0" smtClean="0"/>
              <a:t> 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47296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26" y="1199229"/>
            <a:ext cx="5499383" cy="48032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CNN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45212" y="933294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常见的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模型（补充）－ </a:t>
            </a:r>
            <a:r>
              <a:rPr lang="en-US" altLang="zh-CN" b="1" dirty="0" smtClean="0"/>
              <a:t>VGG </a:t>
            </a:r>
            <a:r>
              <a:rPr lang="is-IS" altLang="zh-CN" dirty="0" smtClean="0">
                <a:latin typeface="Helvetica Neue Regular" charset="0"/>
              </a:rPr>
              <a:t>(</a:t>
            </a:r>
            <a:r>
              <a:rPr lang="is-IS" altLang="zh-CN" dirty="0">
                <a:latin typeface="Helvetica Neue Regular" charset="0"/>
              </a:rPr>
              <a:t>ILSVRC 2014</a:t>
            </a:r>
            <a:r>
              <a:rPr lang="is-IS" altLang="zh-CN" dirty="0" smtClean="0">
                <a:latin typeface="Helvetica Neue Regular" charset="0"/>
              </a:rPr>
              <a:t>)</a:t>
            </a:r>
            <a:endParaRPr lang="en-US" altLang="zh-CN" dirty="0">
              <a:latin typeface="Helvetica Neue Regular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420" y="439447"/>
            <a:ext cx="2362740" cy="563368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612160" y="3639775"/>
            <a:ext cx="21547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hlinkClick r:id="rId5"/>
              </a:rPr>
              <a:t>https://</a:t>
            </a:r>
            <a:r>
              <a:rPr kumimoji="1" lang="en-US" altLang="zh-CN" sz="1100" dirty="0" smtClean="0">
                <a:hlinkClick r:id="rId5"/>
              </a:rPr>
              <a:t>arxiv.org/abs/1409.1556</a:t>
            </a:r>
            <a:r>
              <a:rPr kumimoji="1" lang="en-US" altLang="zh-CN" sz="1100" dirty="0" smtClean="0"/>
              <a:t> </a:t>
            </a:r>
            <a:endParaRPr kumimoji="1" lang="zh-CN" altLang="en-US" sz="11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049974" y="283936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Vgg-19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CNN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22997" y="1036690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常见的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模型（补充）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722998" y="1615508"/>
            <a:ext cx="1832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/>
              <a:t>ResNet</a:t>
            </a:r>
            <a:r>
              <a:rPr lang="en-US" altLang="zh-CN" b="1" dirty="0" smtClean="0"/>
              <a:t> </a:t>
            </a:r>
          </a:p>
          <a:p>
            <a:r>
              <a:rPr lang="is-IS" altLang="zh-CN" dirty="0" smtClean="0">
                <a:latin typeface="Helvetica Neue Regular" charset="0"/>
              </a:rPr>
              <a:t>(</a:t>
            </a:r>
            <a:r>
              <a:rPr lang="en-US" altLang="zh-CN" dirty="0" err="1">
                <a:latin typeface="Helvetica Neue Regular" charset="0"/>
              </a:rPr>
              <a:t>ResNet</a:t>
            </a:r>
            <a:r>
              <a:rPr lang="en-US" altLang="zh-CN" dirty="0">
                <a:latin typeface="Helvetica Neue Regular" charset="0"/>
              </a:rPr>
              <a:t> </a:t>
            </a:r>
            <a:r>
              <a:rPr lang="en-US" altLang="zh-CN" dirty="0" smtClean="0">
                <a:latin typeface="Helvetica Neue Regular" charset="0"/>
              </a:rPr>
              <a:t>-</a:t>
            </a:r>
            <a:r>
              <a:rPr lang="is-IS" altLang="zh-CN" dirty="0" smtClean="0">
                <a:latin typeface="Helvetica Neue Regular" charset="0"/>
              </a:rPr>
              <a:t>152</a:t>
            </a:r>
          </a:p>
          <a:p>
            <a:r>
              <a:rPr lang="is-IS" altLang="zh-CN" dirty="0" smtClean="0">
                <a:latin typeface="Helvetica Neue Regular" charset="0"/>
              </a:rPr>
              <a:t>ILSVRC 2015)</a:t>
            </a:r>
            <a:endParaRPr lang="en-US" altLang="zh-CN" dirty="0">
              <a:latin typeface="Helvetica Neue Regular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0964" y="437530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DenseNet</a:t>
            </a:r>
            <a:endParaRPr lang="en-US" altLang="zh-CN" b="1" dirty="0"/>
          </a:p>
        </p:txBody>
      </p:sp>
      <p:sp>
        <p:nvSpPr>
          <p:cNvPr id="9" name="矩形 8"/>
          <p:cNvSpPr/>
          <p:nvPr/>
        </p:nvSpPr>
        <p:spPr>
          <a:xfrm>
            <a:off x="7335968" y="1767980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F3F3F"/>
                </a:solidFill>
                <a:latin typeface="STIXGeneral-Italic" charset="0"/>
              </a:rPr>
              <a:t>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857625" y="2136905"/>
            <a:ext cx="2435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hlinkClick r:id="rId3"/>
              </a:rPr>
              <a:t>https://</a:t>
            </a:r>
            <a:r>
              <a:rPr kumimoji="1" lang="en-US" altLang="zh-CN" sz="1100" dirty="0" smtClean="0">
                <a:hlinkClick r:id="rId3"/>
              </a:rPr>
              <a:t>arxiv.org/pdf/1608.06993.pdf</a:t>
            </a:r>
            <a:r>
              <a:rPr kumimoji="1" lang="zh-CN" altLang="en-US" sz="1100" dirty="0" smtClean="0"/>
              <a:t> </a:t>
            </a:r>
            <a:endParaRPr kumimoji="1" lang="zh-CN" altLang="en-US" sz="11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851758" y="2556214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解决</a:t>
            </a:r>
            <a:r>
              <a:rPr lang="zh-CN" altLang="en-US" sz="1200" b="1" dirty="0" smtClean="0"/>
              <a:t>深度</a:t>
            </a:r>
            <a:r>
              <a:rPr lang="zh-CN" altLang="en-US" sz="1200" dirty="0"/>
              <a:t>卷积神经网络难训练的问题</a:t>
            </a:r>
            <a:endParaRPr kumimoji="1" lang="zh-CN" altLang="en-US" sz="12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849" y="1636150"/>
            <a:ext cx="2071608" cy="21171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83347" y="241181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==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150" y="1879769"/>
            <a:ext cx="2074439" cy="190688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04886" y="4634441"/>
            <a:ext cx="2435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hlinkClick r:id="rId3"/>
              </a:rPr>
              <a:t>https://</a:t>
            </a:r>
            <a:r>
              <a:rPr kumimoji="1" lang="en-US" altLang="zh-CN" sz="1100" dirty="0" smtClean="0">
                <a:hlinkClick r:id="rId3"/>
              </a:rPr>
              <a:t>arxiv.org/pdf/1608.06993.pdf</a:t>
            </a:r>
            <a:r>
              <a:rPr kumimoji="1" lang="zh-CN" altLang="en-US" sz="1100" dirty="0" smtClean="0"/>
              <a:t> </a:t>
            </a:r>
            <a:endParaRPr kumimoji="1" lang="zh-CN" altLang="en-US" sz="11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844" y="4269014"/>
            <a:ext cx="3250487" cy="22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Demo—Neural Style</a:t>
            </a:r>
            <a:r>
              <a:rPr lang="zh-CN" altLang="en-US" b="1" dirty="0"/>
              <a:t> </a:t>
            </a:r>
            <a:r>
              <a:rPr lang="en-US" altLang="zh-CN" b="1" dirty="0" smtClean="0"/>
              <a:t>Transfer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68" y="1769371"/>
            <a:ext cx="2571600" cy="332717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71" y="1769370"/>
            <a:ext cx="2495378" cy="33271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93630" y="3140567"/>
            <a:ext cx="46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+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7228349" y="3140566"/>
            <a:ext cx="46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=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38" y="1769370"/>
            <a:ext cx="2461054" cy="33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15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Demo—Neural Style</a:t>
            </a:r>
            <a:r>
              <a:rPr lang="zh-CN" altLang="en-US" b="1" dirty="0"/>
              <a:t> </a:t>
            </a:r>
            <a:r>
              <a:rPr lang="en-US" altLang="zh-CN" b="1" dirty="0" smtClean="0"/>
              <a:t>Transfer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668162" y="1334530"/>
            <a:ext cx="79864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hlinkClick r:id="rId3"/>
              </a:rPr>
              <a:t>https://</a:t>
            </a:r>
            <a:r>
              <a:rPr kumimoji="1" lang="en-US" altLang="zh-CN" sz="1100" dirty="0" smtClean="0">
                <a:hlinkClick r:id="rId3"/>
              </a:rPr>
              <a:t>www.cv-foundation.org/openaccess/content_cvpr_2016/papers/Gatys_Image_Style_Transfer_CVPR_2016_paper.pdf</a:t>
            </a:r>
            <a:r>
              <a:rPr kumimoji="1" lang="zh-CN" altLang="en-US" sz="1100" dirty="0" smtClean="0"/>
              <a:t> </a:t>
            </a:r>
            <a:endParaRPr kumimoji="1" lang="zh-CN" altLang="en-US" sz="11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905" y="1770413"/>
            <a:ext cx="5892800" cy="30957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201720" y="4866183"/>
            <a:ext cx="941381" cy="12256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58" y="4866183"/>
            <a:ext cx="955110" cy="1225698"/>
          </a:xfrm>
          <a:prstGeom prst="rect">
            <a:avLst/>
          </a:prstGeom>
        </p:spPr>
      </p:pic>
      <p:pic>
        <p:nvPicPr>
          <p:cNvPr id="13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98" y="4866184"/>
            <a:ext cx="1004535" cy="1225698"/>
          </a:xfr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2509" y="4816754"/>
            <a:ext cx="1182608" cy="12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5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70717" y="529281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ts val="4533"/>
              </a:lnSpc>
              <a:spcBef>
                <a:spcPct val="0"/>
              </a:spcBef>
              <a:buNone/>
              <a:defRPr sz="2800" b="0" i="0" kern="1200">
                <a:solidFill>
                  <a:srgbClr val="003F69"/>
                </a:solidFill>
                <a:latin typeface="Arial"/>
                <a:ea typeface="Helvetica Neue Regular" charset="0"/>
                <a:cs typeface="Arial"/>
              </a:defRPr>
            </a:lvl1pPr>
          </a:lstStyle>
          <a:p>
            <a:r>
              <a:rPr lang="en-US" altLang="zh-CN" b="1" smtClean="0"/>
              <a:t>Demo—Neural Style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Transfer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40258" y="2114806"/>
            <a:ext cx="9119287" cy="3518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solidFill>
                  <a:srgbClr val="404040"/>
                </a:solidFill>
              </a:rPr>
              <a:t>选择</a:t>
            </a:r>
            <a:r>
              <a:rPr lang="en-US" altLang="zh-CN" sz="1400" dirty="0" smtClean="0">
                <a:solidFill>
                  <a:srgbClr val="404040"/>
                </a:solidFill>
              </a:rPr>
              <a:t>VGG</a:t>
            </a:r>
            <a:r>
              <a:rPr lang="zh-CN" altLang="en-US" sz="1400" dirty="0" smtClean="0">
                <a:solidFill>
                  <a:srgbClr val="404040"/>
                </a:solidFill>
              </a:rPr>
              <a:t>提取</a:t>
            </a:r>
            <a:r>
              <a:rPr lang="zh-CN" altLang="en-US" sz="1400" dirty="0">
                <a:solidFill>
                  <a:srgbClr val="404040"/>
                </a:solidFill>
              </a:rPr>
              <a:t>特征</a:t>
            </a:r>
            <a:r>
              <a:rPr lang="zh-CN" altLang="en-US" sz="1400" dirty="0" smtClean="0">
                <a:solidFill>
                  <a:srgbClr val="404040"/>
                </a:solidFill>
              </a:rPr>
              <a:t>。选择特定</a:t>
            </a:r>
            <a:r>
              <a:rPr lang="zh-CN" altLang="en-US" sz="1400" dirty="0">
                <a:solidFill>
                  <a:srgbClr val="404040"/>
                </a:solidFill>
              </a:rPr>
              <a:t>层来匹配样式，特定层来匹配内容</a:t>
            </a:r>
            <a:r>
              <a:rPr lang="zh-CN" altLang="en-US" sz="1400" dirty="0" smtClean="0">
                <a:solidFill>
                  <a:srgbClr val="404040"/>
                </a:solidFill>
              </a:rPr>
              <a:t>。</a:t>
            </a:r>
            <a:endParaRPr lang="en-US" altLang="zh-CN" sz="1400" dirty="0">
              <a:solidFill>
                <a:srgbClr val="404040"/>
              </a:solidFill>
            </a:endParaRPr>
          </a:p>
          <a:p>
            <a:r>
              <a:rPr lang="zh-CN" altLang="en-US" sz="1400" dirty="0" smtClean="0">
                <a:solidFill>
                  <a:srgbClr val="404040"/>
                </a:solidFill>
              </a:rPr>
              <a:t> </a:t>
            </a:r>
            <a:r>
              <a:rPr lang="zh-CN" altLang="en-US" sz="1400" dirty="0">
                <a:solidFill>
                  <a:srgbClr val="404040"/>
                </a:solidFill>
              </a:rPr>
              <a:t> </a:t>
            </a:r>
            <a:r>
              <a:rPr lang="zh-CN" altLang="en-US" sz="1400" dirty="0" smtClean="0">
                <a:solidFill>
                  <a:srgbClr val="404040"/>
                </a:solidFill>
              </a:rPr>
              <a:t>     示意图</a:t>
            </a:r>
            <a:r>
              <a:rPr lang="zh-CN" altLang="en-US" sz="1400" dirty="0">
                <a:solidFill>
                  <a:srgbClr val="404040"/>
                </a:solidFill>
              </a:rPr>
              <a:t>中我们选择</a:t>
            </a:r>
            <a:r>
              <a:rPr lang="zh-CN" altLang="en-US" sz="1400" dirty="0" smtClean="0">
                <a:solidFill>
                  <a:srgbClr val="404040"/>
                </a:solidFill>
              </a:rPr>
              <a:t>层</a:t>
            </a:r>
            <a:r>
              <a:rPr lang="zh-CN" altLang="en-US" sz="1400" dirty="0">
                <a:solidFill>
                  <a:srgbClr val="404040"/>
                </a:solidFill>
              </a:rPr>
              <a:t> </a:t>
            </a:r>
            <a:r>
              <a:rPr lang="en-US" altLang="zh-CN" sz="1400" dirty="0" smtClean="0">
                <a:solidFill>
                  <a:srgbClr val="404040"/>
                </a:solidFill>
              </a:rPr>
              <a:t>1,2,4</a:t>
            </a:r>
            <a:r>
              <a:rPr lang="zh-CN" altLang="en-US" sz="1400" dirty="0">
                <a:solidFill>
                  <a:srgbClr val="404040"/>
                </a:solidFill>
              </a:rPr>
              <a:t>作为样式层，层</a:t>
            </a:r>
            <a:r>
              <a:rPr lang="en-US" altLang="zh-CN" sz="1400" dirty="0">
                <a:solidFill>
                  <a:srgbClr val="404040"/>
                </a:solidFill>
              </a:rPr>
              <a:t>3</a:t>
            </a:r>
            <a:r>
              <a:rPr lang="zh-CN" altLang="en-US" sz="1400" dirty="0">
                <a:solidFill>
                  <a:srgbClr val="404040"/>
                </a:solidFill>
              </a:rPr>
              <a:t>作为内容层</a:t>
            </a:r>
            <a:r>
              <a:rPr lang="zh-CN" altLang="en-US" sz="1400" dirty="0" smtClean="0">
                <a:solidFill>
                  <a:srgbClr val="404040"/>
                </a:solidFill>
              </a:rPr>
              <a:t>。</a:t>
            </a:r>
            <a:endParaRPr lang="en-US" altLang="zh-CN" sz="1400" dirty="0" smtClean="0">
              <a:solidFill>
                <a:srgbClr val="40404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400" dirty="0" smtClean="0">
              <a:solidFill>
                <a:srgbClr val="404040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sz="1400" dirty="0" smtClean="0">
                <a:solidFill>
                  <a:srgbClr val="404040"/>
                </a:solidFill>
              </a:rPr>
              <a:t>输入样式图片并保存样式层输出，记第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层输出为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s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endParaRPr lang="en-US" altLang="zh-CN" sz="1400" baseline="-25000" dirty="0" smtClean="0">
              <a:solidFill>
                <a:srgbClr val="404040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endParaRPr lang="en-US" altLang="zh-CN" sz="1400" baseline="-25000" dirty="0" smtClean="0">
              <a:solidFill>
                <a:srgbClr val="404040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sz="1400" dirty="0" smtClean="0">
                <a:solidFill>
                  <a:srgbClr val="404040"/>
                </a:solidFill>
              </a:rPr>
              <a:t>输入内容图片并保存内容层输出，记第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层输出为 </a:t>
            </a:r>
            <a:r>
              <a:rPr lang="en-US" altLang="zh-CN" sz="1400" dirty="0" smtClean="0">
                <a:solidFill>
                  <a:srgbClr val="404040"/>
                </a:solidFill>
              </a:rPr>
              <a:t>c</a:t>
            </a:r>
            <a:r>
              <a:rPr lang="en-US" altLang="zh-CN" sz="1400" baseline="-25000" dirty="0" smtClean="0">
                <a:solidFill>
                  <a:srgbClr val="404040"/>
                </a:solidFill>
              </a:rPr>
              <a:t>i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zh-CN" sz="1400" baseline="-25000" dirty="0">
              <a:solidFill>
                <a:srgbClr val="404040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sz="1400" dirty="0" smtClean="0">
                <a:solidFill>
                  <a:srgbClr val="404040"/>
                </a:solidFill>
              </a:rPr>
              <a:t>初始化合成图片 </a:t>
            </a:r>
            <a:r>
              <a:rPr lang="en-US" altLang="zh-CN" sz="1400" dirty="0" smtClean="0">
                <a:solidFill>
                  <a:srgbClr val="404040"/>
                </a:solidFill>
              </a:rPr>
              <a:t>x</a:t>
            </a:r>
            <a:r>
              <a:rPr lang="zh-CN" altLang="en-US" sz="1400" dirty="0" smtClean="0">
                <a:solidFill>
                  <a:srgbClr val="404040"/>
                </a:solidFill>
              </a:rPr>
              <a:t> 为随机值或者其他更好的初始值。然后进行迭代使得用 </a:t>
            </a:r>
            <a:r>
              <a:rPr lang="en-US" altLang="zh-CN" sz="1400" dirty="0" smtClean="0">
                <a:solidFill>
                  <a:srgbClr val="404040"/>
                </a:solidFill>
              </a:rPr>
              <a:t>x</a:t>
            </a:r>
            <a:r>
              <a:rPr lang="zh-CN" altLang="en-US" sz="1400" dirty="0" smtClean="0">
                <a:solidFill>
                  <a:srgbClr val="404040"/>
                </a:solidFill>
              </a:rPr>
              <a:t>抽取的特征能够匹配上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s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和 </a:t>
            </a:r>
            <a:r>
              <a:rPr lang="en-US" altLang="zh-CN" sz="1400" dirty="0" smtClean="0">
                <a:solidFill>
                  <a:srgbClr val="404040"/>
                </a:solidFill>
              </a:rPr>
              <a:t>c</a:t>
            </a:r>
            <a:r>
              <a:rPr lang="en-US" altLang="zh-CN" sz="1400" baseline="-25000" dirty="0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。进行如下迭代直到收敛。     </a:t>
            </a:r>
            <a:endParaRPr lang="en-US" altLang="zh-CN" sz="1400" dirty="0" smtClean="0">
              <a:solidFill>
                <a:srgbClr val="404040"/>
              </a:solidFill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404040"/>
                </a:solidFill>
              </a:rPr>
              <a:t>输入</a:t>
            </a:r>
            <a:r>
              <a:rPr lang="zh-CN" altLang="en-US" sz="1400" dirty="0">
                <a:solidFill>
                  <a:srgbClr val="404040"/>
                </a:solidFill>
              </a:rPr>
              <a:t> </a:t>
            </a:r>
            <a:r>
              <a:rPr lang="en-US" altLang="zh-CN" sz="1400" dirty="0" smtClean="0">
                <a:solidFill>
                  <a:srgbClr val="404040"/>
                </a:solidFill>
              </a:rPr>
              <a:t>x</a:t>
            </a:r>
            <a:r>
              <a:rPr lang="zh-CN" altLang="en-US" sz="1400" dirty="0" smtClean="0">
                <a:solidFill>
                  <a:srgbClr val="404040"/>
                </a:solidFill>
              </a:rPr>
              <a:t>计算</a:t>
            </a:r>
            <a:r>
              <a:rPr lang="zh-CN" altLang="en-US" sz="1400" dirty="0">
                <a:solidFill>
                  <a:srgbClr val="404040"/>
                </a:solidFill>
              </a:rPr>
              <a:t>样式层和内容层输出，记第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层</a:t>
            </a:r>
            <a:r>
              <a:rPr lang="zh-CN" altLang="en-US" sz="1400" dirty="0">
                <a:solidFill>
                  <a:srgbClr val="404040"/>
                </a:solidFill>
              </a:rPr>
              <a:t>输出为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y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endParaRPr lang="zh-CN" altLang="en-US" sz="1400" baseline="-25000" dirty="0">
              <a:solidFill>
                <a:srgbClr val="404040"/>
              </a:solidFill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404040"/>
                </a:solidFill>
              </a:rPr>
              <a:t>使用</a:t>
            </a:r>
            <a:r>
              <a:rPr lang="zh-CN" altLang="en-US" sz="1400" dirty="0">
                <a:solidFill>
                  <a:srgbClr val="404040"/>
                </a:solidFill>
              </a:rPr>
              <a:t>样式损失函数来计算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y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>
                <a:solidFill>
                  <a:srgbClr val="404040"/>
                </a:solidFill>
              </a:rPr>
              <a:t> 和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s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 smtClean="0">
                <a:solidFill>
                  <a:srgbClr val="404040"/>
                </a:solidFill>
              </a:rPr>
              <a:t>的差异</a:t>
            </a:r>
            <a:r>
              <a:rPr lang="en-US" altLang="zh-CN" sz="1400" dirty="0" smtClean="0">
                <a:solidFill>
                  <a:srgbClr val="404040"/>
                </a:solidFill>
              </a:rPr>
              <a:t> </a:t>
            </a:r>
            <a:r>
              <a:rPr lang="en-US" altLang="zh-CN" sz="1400" dirty="0" err="1" smtClean="0">
                <a:latin typeface="Lato" charset="0"/>
              </a:rPr>
              <a:t>style_loss</a:t>
            </a:r>
            <a:endParaRPr lang="zh-CN" altLang="en-US" sz="1400" dirty="0">
              <a:solidFill>
                <a:srgbClr val="404040"/>
              </a:solidFill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404040"/>
                </a:solidFill>
              </a:rPr>
              <a:t>使用</a:t>
            </a:r>
            <a:r>
              <a:rPr lang="zh-CN" altLang="en-US" sz="1400" dirty="0">
                <a:solidFill>
                  <a:srgbClr val="404040"/>
                </a:solidFill>
              </a:rPr>
              <a:t>内容损失函数来计算 </a:t>
            </a:r>
            <a:r>
              <a:rPr lang="en-US" altLang="zh-CN" sz="1400" dirty="0" err="1" smtClean="0">
                <a:solidFill>
                  <a:srgbClr val="404040"/>
                </a:solidFill>
              </a:rPr>
              <a:t>y</a:t>
            </a:r>
            <a:r>
              <a:rPr lang="en-US" altLang="zh-CN" sz="1400" baseline="-25000" dirty="0" err="1" smtClean="0">
                <a:solidFill>
                  <a:srgbClr val="404040"/>
                </a:solidFill>
              </a:rPr>
              <a:t>i</a:t>
            </a:r>
            <a:r>
              <a:rPr lang="zh-CN" altLang="en-US" sz="1400" dirty="0">
                <a:solidFill>
                  <a:srgbClr val="404040"/>
                </a:solidFill>
              </a:rPr>
              <a:t> 和 </a:t>
            </a:r>
            <a:r>
              <a:rPr lang="en-US" altLang="zh-CN" sz="1400" dirty="0" smtClean="0">
                <a:solidFill>
                  <a:srgbClr val="404040"/>
                </a:solidFill>
              </a:rPr>
              <a:t>c</a:t>
            </a:r>
            <a:r>
              <a:rPr lang="en-US" altLang="zh-CN" sz="1400" baseline="-25000" dirty="0" smtClean="0">
                <a:solidFill>
                  <a:srgbClr val="404040"/>
                </a:solidFill>
              </a:rPr>
              <a:t>i</a:t>
            </a:r>
            <a:r>
              <a:rPr lang="zh-CN" altLang="en-US" sz="1400" dirty="0">
                <a:solidFill>
                  <a:srgbClr val="404040"/>
                </a:solidFill>
              </a:rPr>
              <a:t> 的</a:t>
            </a:r>
            <a:r>
              <a:rPr lang="zh-CN" altLang="en-US" sz="1400" dirty="0" smtClean="0">
                <a:solidFill>
                  <a:srgbClr val="404040"/>
                </a:solidFill>
              </a:rPr>
              <a:t>差异</a:t>
            </a:r>
            <a:r>
              <a:rPr lang="en-US" altLang="zh-CN" sz="1400" dirty="0" smtClean="0">
                <a:solidFill>
                  <a:srgbClr val="404040"/>
                </a:solidFill>
              </a:rPr>
              <a:t> </a:t>
            </a:r>
            <a:r>
              <a:rPr lang="en-US" altLang="zh-CN" sz="1400" dirty="0" err="1" smtClean="0">
                <a:latin typeface="Lato" charset="0"/>
              </a:rPr>
              <a:t>content_loss</a:t>
            </a:r>
            <a:endParaRPr lang="zh-CN" altLang="en-US" sz="1400" dirty="0">
              <a:latin typeface="Lato" charset="0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404040"/>
                </a:solidFill>
              </a:rPr>
              <a:t>对</a:t>
            </a:r>
            <a:r>
              <a:rPr lang="zh-CN" altLang="en-US" sz="1400" dirty="0">
                <a:solidFill>
                  <a:srgbClr val="404040"/>
                </a:solidFill>
              </a:rPr>
              <a:t>损失求和并对输入 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x</a:t>
            </a:r>
            <a:r>
              <a:rPr lang="zh-CN" altLang="en-US" sz="1400" dirty="0" smtClean="0">
                <a:solidFill>
                  <a:srgbClr val="404040"/>
                </a:solidFill>
                <a:latin typeface="STIXGeneral-Italic" charset="0"/>
              </a:rPr>
              <a:t> </a:t>
            </a:r>
            <a:r>
              <a:rPr lang="zh-CN" altLang="en-US" sz="1400" dirty="0" smtClean="0">
                <a:solidFill>
                  <a:srgbClr val="404040"/>
                </a:solidFill>
              </a:rPr>
              <a:t>求</a:t>
            </a:r>
            <a:r>
              <a:rPr lang="zh-CN" altLang="en-US" sz="1400" dirty="0">
                <a:solidFill>
                  <a:srgbClr val="404040"/>
                </a:solidFill>
              </a:rPr>
              <a:t>导，记导数</a:t>
            </a:r>
            <a:r>
              <a:rPr lang="zh-CN" altLang="en-US" sz="1400" dirty="0" smtClean="0">
                <a:solidFill>
                  <a:srgbClr val="404040"/>
                </a:solidFill>
              </a:rPr>
              <a:t>为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g</a:t>
            </a:r>
            <a:endParaRPr lang="en-US" altLang="zh-CN" sz="1400" dirty="0" smtClean="0">
              <a:solidFill>
                <a:srgbClr val="404040"/>
              </a:solidFill>
              <a:latin typeface="STIXGeneral-Italic" charset="0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400" dirty="0" smtClean="0">
                <a:solidFill>
                  <a:srgbClr val="404040"/>
                </a:solidFill>
              </a:rPr>
              <a:t>更新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x</a:t>
            </a:r>
            <a:r>
              <a:rPr lang="zh-CN" altLang="en-US" sz="1400" dirty="0" smtClean="0">
                <a:solidFill>
                  <a:srgbClr val="404040"/>
                </a:solidFill>
                <a:latin typeface="STIXGeneral-Italic" charset="0"/>
              </a:rPr>
              <a:t> </a:t>
            </a:r>
            <a:r>
              <a:rPr lang="zh-CN" altLang="en-US" sz="1400" dirty="0" smtClean="0">
                <a:solidFill>
                  <a:srgbClr val="404040"/>
                </a:solidFill>
              </a:rPr>
              <a:t>， 例如 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x</a:t>
            </a:r>
            <a:r>
              <a:rPr lang="mr-IN" altLang="zh-CN" sz="1400" dirty="0" smtClean="0">
                <a:solidFill>
                  <a:srgbClr val="404040"/>
                </a:solidFill>
                <a:latin typeface="STIXGeneral-Regular" charset="0"/>
              </a:rPr>
              <a:t>=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x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Regular" charset="0"/>
              </a:rPr>
              <a:t>−</a:t>
            </a:r>
            <a:r>
              <a:rPr lang="mr-IN" altLang="zh-CN" sz="1400" dirty="0" err="1" smtClean="0">
                <a:solidFill>
                  <a:srgbClr val="404040"/>
                </a:solidFill>
                <a:latin typeface="STIXGeneral-Italic" charset="0"/>
              </a:rPr>
              <a:t>ηg</a:t>
            </a:r>
            <a:r>
              <a:rPr lang="mr-IN" altLang="zh-CN" sz="1400" dirty="0" smtClean="0"/>
              <a:t/>
            </a:r>
            <a:br>
              <a:rPr lang="mr-IN" altLang="zh-CN" sz="1400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99255" y="134642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Process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5881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70717" y="529281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ts val="4533"/>
              </a:lnSpc>
              <a:spcBef>
                <a:spcPct val="0"/>
              </a:spcBef>
              <a:buNone/>
              <a:defRPr sz="2800" b="0" i="0" kern="1200">
                <a:solidFill>
                  <a:srgbClr val="003F69"/>
                </a:solidFill>
                <a:latin typeface="Arial"/>
                <a:ea typeface="Helvetica Neue Regular" charset="0"/>
                <a:cs typeface="Arial"/>
              </a:defRPr>
            </a:lvl1pPr>
          </a:lstStyle>
          <a:p>
            <a:r>
              <a:rPr lang="en-US" altLang="zh-CN" b="1" smtClean="0"/>
              <a:t>Demo—Neural Style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Transfer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54523" y="148394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Loss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72527" y="2198331"/>
            <a:ext cx="5979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1400" dirty="0">
                <a:latin typeface="Lato" charset="0"/>
              </a:rPr>
              <a:t>内容损失</a:t>
            </a:r>
            <a:r>
              <a:rPr lang="zh-CN" altLang="en-US" sz="1400" dirty="0" smtClean="0">
                <a:latin typeface="Lato" charset="0"/>
              </a:rPr>
              <a:t>函数</a:t>
            </a:r>
            <a:r>
              <a:rPr lang="en-US" altLang="zh-CN" sz="1400" dirty="0" err="1" smtClean="0">
                <a:latin typeface="Lato" charset="0"/>
              </a:rPr>
              <a:t>content_loss</a:t>
            </a:r>
            <a:r>
              <a:rPr lang="en-US" altLang="zh-CN" sz="1400" dirty="0" smtClean="0">
                <a:latin typeface="Lato" charset="0"/>
              </a:rPr>
              <a:t> </a:t>
            </a:r>
            <a:r>
              <a:rPr lang="zh-CN" altLang="en-US" sz="1400" dirty="0" smtClean="0">
                <a:latin typeface="Lato" charset="0"/>
              </a:rPr>
              <a:t>使用</a:t>
            </a:r>
            <a:r>
              <a:rPr lang="zh-CN" altLang="en-US" sz="1400" dirty="0">
                <a:latin typeface="Lato" charset="0"/>
              </a:rPr>
              <a:t>通常回归用的均方误差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1172527" y="2697278"/>
            <a:ext cx="8435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样式损失函数</a:t>
            </a:r>
            <a:r>
              <a:rPr lang="en-US" altLang="zh-CN" sz="1400" dirty="0" err="1">
                <a:latin typeface="Lato" charset="0"/>
              </a:rPr>
              <a:t>style_loss</a:t>
            </a:r>
            <a:r>
              <a:rPr lang="zh-CN" altLang="en-US" sz="1400" dirty="0" smtClean="0"/>
              <a:t>使用匹配</a:t>
            </a:r>
            <a:r>
              <a:rPr lang="zh-CN" altLang="en-US" sz="1400" dirty="0"/>
              <a:t>统计</a:t>
            </a:r>
            <a:r>
              <a:rPr lang="zh-CN" altLang="en-US" sz="1400" dirty="0" smtClean="0"/>
              <a:t>分布，常用</a:t>
            </a:r>
            <a:r>
              <a:rPr lang="zh-CN" altLang="en-US" sz="1400" dirty="0"/>
              <a:t>的做法是冲量</a:t>
            </a:r>
            <a:r>
              <a:rPr lang="zh-CN" altLang="en-US" sz="1400" dirty="0" smtClean="0"/>
              <a:t>匹配（均值</a:t>
            </a:r>
            <a:r>
              <a:rPr lang="zh-CN" altLang="en-US" sz="1400" dirty="0"/>
              <a:t>，协方差，和其他高维的冲量</a:t>
            </a:r>
            <a:r>
              <a:rPr lang="zh-CN" altLang="en-US" sz="1400" dirty="0" smtClean="0"/>
              <a:t>）</a:t>
            </a:r>
            <a:endParaRPr kumimoji="1"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732" y="3019458"/>
            <a:ext cx="3467100" cy="546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39783" y="5469875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总损失函数</a:t>
            </a:r>
            <a:r>
              <a:rPr lang="en-US" altLang="zh-CN" dirty="0" err="1" smtClean="0"/>
              <a:t>sun_loss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为上述各个损失函数按权重相加。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72527" y="3787869"/>
            <a:ext cx="4240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像素损失函数 </a:t>
            </a:r>
            <a:r>
              <a:rPr kumimoji="1" lang="en-US" altLang="zh-CN" sz="1400" dirty="0" err="1" smtClean="0"/>
              <a:t>tv_loss</a:t>
            </a:r>
            <a:r>
              <a:rPr kumimoji="1" lang="zh-CN" altLang="en-US" sz="1400" dirty="0" smtClean="0"/>
              <a:t> （</a:t>
            </a:r>
            <a:r>
              <a:rPr lang="en-US" altLang="zh-CN" sz="1400" dirty="0" smtClean="0">
                <a:latin typeface="Helvetica Neue Regular" charset="0"/>
                <a:hlinkClick r:id="rId4"/>
              </a:rPr>
              <a:t>Total </a:t>
            </a:r>
            <a:r>
              <a:rPr lang="en-US" altLang="zh-CN" sz="1400" dirty="0">
                <a:latin typeface="Helvetica Neue Regular" charset="0"/>
                <a:hlinkClick r:id="rId4"/>
              </a:rPr>
              <a:t>Variation </a:t>
            </a:r>
            <a:r>
              <a:rPr lang="en-US" altLang="zh-CN" sz="1400" dirty="0" smtClean="0">
                <a:latin typeface="Helvetica Neue Regular" charset="0"/>
                <a:hlinkClick r:id="rId4"/>
              </a:rPr>
              <a:t>Denoising</a:t>
            </a:r>
            <a:r>
              <a:rPr lang="zh-CN" altLang="en-US" sz="1400" dirty="0" smtClean="0">
                <a:latin typeface="Helvetica Neue Regular" charset="0"/>
              </a:rPr>
              <a:t>）</a:t>
            </a:r>
            <a:endParaRPr kumimoji="1"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35" y="4306425"/>
            <a:ext cx="2169636" cy="512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32078" y="3887419"/>
            <a:ext cx="3589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hlinkClick r:id="rId4"/>
              </a:rPr>
              <a:t>https://</a:t>
            </a:r>
            <a:r>
              <a:rPr kumimoji="1" lang="en-US" altLang="zh-CN" sz="1100" dirty="0" smtClean="0">
                <a:hlinkClick r:id="rId4"/>
              </a:rPr>
              <a:t>en.wikipedia.org/wiki/Total_variation_denoising</a:t>
            </a:r>
            <a:r>
              <a:rPr kumimoji="1" lang="zh-CN" altLang="en-US" sz="1100" dirty="0" smtClean="0"/>
              <a:t> </a:t>
            </a:r>
            <a:endParaRPr kumimoji="1" lang="zh-CN" altLang="en-US" sz="11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149334" y="4431757"/>
            <a:ext cx="838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/>
              <a:t>tv_loss</a:t>
            </a:r>
            <a:r>
              <a:rPr kumimoji="1" lang="en-US" altLang="zh-CN" sz="1200" dirty="0" smtClean="0"/>
              <a:t> = 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92889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70717" y="529281"/>
            <a:ext cx="11175647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ts val="4533"/>
              </a:lnSpc>
              <a:spcBef>
                <a:spcPct val="0"/>
              </a:spcBef>
              <a:buNone/>
              <a:defRPr sz="2800" b="0" i="0" kern="1200">
                <a:solidFill>
                  <a:srgbClr val="003F69"/>
                </a:solidFill>
                <a:latin typeface="Arial"/>
                <a:ea typeface="Helvetica Neue Regular" charset="0"/>
                <a:cs typeface="Arial"/>
              </a:defRPr>
            </a:lvl1pPr>
          </a:lstStyle>
          <a:p>
            <a:r>
              <a:rPr lang="en-US" altLang="zh-CN" b="1" smtClean="0"/>
              <a:t>Demo—Neural Style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Transfer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56818" y="12190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Result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76" y="1840428"/>
            <a:ext cx="2215642" cy="28721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753" y="1840430"/>
            <a:ext cx="2154096" cy="287212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71" y="1840430"/>
            <a:ext cx="2172729" cy="28969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36" y="1840430"/>
            <a:ext cx="2177363" cy="290315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42242" y="4949684"/>
            <a:ext cx="17940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 err="1"/>
              <a:t>image_shape</a:t>
            </a:r>
            <a:r>
              <a:rPr kumimoji="1" lang="en-US" altLang="zh-CN" sz="1100" dirty="0"/>
              <a:t> = (348,464</a:t>
            </a:r>
            <a:r>
              <a:rPr kumimoji="1" lang="en-US" altLang="zh-CN" sz="1100" dirty="0" smtClean="0"/>
              <a:t>)</a:t>
            </a:r>
          </a:p>
          <a:p>
            <a:r>
              <a:rPr kumimoji="1" lang="zh-CN" altLang="en-US" sz="1100" dirty="0"/>
              <a:t>学习下降率为</a:t>
            </a:r>
            <a:r>
              <a:rPr kumimoji="1" lang="en-US" altLang="zh-CN" sz="1100" dirty="0" smtClean="0"/>
              <a:t>0.1</a:t>
            </a:r>
          </a:p>
          <a:p>
            <a:r>
              <a:rPr kumimoji="1" lang="zh-CN" altLang="en-US" sz="1100" dirty="0" smtClean="0"/>
              <a:t>迭代</a:t>
            </a:r>
            <a:r>
              <a:rPr kumimoji="1" lang="en-US" altLang="zh-CN" sz="1100" dirty="0" smtClean="0"/>
              <a:t>500</a:t>
            </a:r>
            <a:r>
              <a:rPr kumimoji="1" lang="zh-CN" altLang="en-US" sz="1100" dirty="0" smtClean="0"/>
              <a:t>次</a:t>
            </a:r>
            <a:endParaRPr kumimoji="1" lang="zh-CN" altLang="en-US" sz="11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10991" y="4929345"/>
            <a:ext cx="17940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 err="1"/>
              <a:t>image_shape</a:t>
            </a:r>
            <a:r>
              <a:rPr kumimoji="1" lang="en-US" altLang="zh-CN" sz="1100" dirty="0"/>
              <a:t> = </a:t>
            </a:r>
            <a:r>
              <a:rPr kumimoji="1" lang="en-US" altLang="zh-CN" sz="1100" dirty="0" smtClean="0"/>
              <a:t>(174,232)</a:t>
            </a:r>
          </a:p>
          <a:p>
            <a:r>
              <a:rPr kumimoji="1" lang="zh-CN" altLang="en-US" sz="1100" dirty="0"/>
              <a:t>学习下降率为</a:t>
            </a:r>
            <a:r>
              <a:rPr kumimoji="1" lang="en-US" altLang="zh-CN" sz="1100" dirty="0"/>
              <a:t>0.1</a:t>
            </a:r>
          </a:p>
          <a:p>
            <a:r>
              <a:rPr kumimoji="1" lang="zh-CN" altLang="en-US" sz="1100" dirty="0"/>
              <a:t>迭代</a:t>
            </a:r>
            <a:r>
              <a:rPr kumimoji="1" lang="en-US" altLang="zh-CN" sz="1100" dirty="0"/>
              <a:t>500</a:t>
            </a:r>
            <a:r>
              <a:rPr kumimoji="1" lang="zh-CN" altLang="en-US" sz="1100" dirty="0" smtClean="0"/>
              <a:t>次</a:t>
            </a:r>
            <a:endParaRPr kumimoji="1" lang="zh-CN" altLang="en-US" sz="11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273494" y="4926144"/>
            <a:ext cx="17940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 err="1"/>
              <a:t>image_shape</a:t>
            </a:r>
            <a:r>
              <a:rPr kumimoji="1" lang="en-US" altLang="zh-CN" sz="1100" dirty="0"/>
              <a:t> = (348,464</a:t>
            </a:r>
            <a:r>
              <a:rPr kumimoji="1" lang="en-US" altLang="zh-CN" sz="1100" dirty="0" smtClean="0"/>
              <a:t>)</a:t>
            </a:r>
          </a:p>
          <a:p>
            <a:r>
              <a:rPr kumimoji="1" lang="zh-CN" altLang="en-US" sz="1100" dirty="0"/>
              <a:t>学习下降率</a:t>
            </a:r>
            <a:r>
              <a:rPr kumimoji="1" lang="zh-CN" altLang="en-US" sz="1100" dirty="0" smtClean="0"/>
              <a:t>为</a:t>
            </a:r>
            <a:r>
              <a:rPr kumimoji="1" lang="en-US" altLang="zh-CN" sz="1100" dirty="0" smtClean="0"/>
              <a:t>0.1</a:t>
            </a:r>
          </a:p>
          <a:p>
            <a:r>
              <a:rPr kumimoji="1" lang="zh-CN" altLang="en-US" sz="1100" dirty="0" smtClean="0"/>
              <a:t>迭代</a:t>
            </a:r>
            <a:r>
              <a:rPr kumimoji="1" lang="en-US" altLang="zh-CN" sz="1100" dirty="0" smtClean="0"/>
              <a:t>1000</a:t>
            </a:r>
            <a:r>
              <a:rPr kumimoji="1" lang="zh-CN" altLang="en-US" sz="1100" dirty="0" smtClean="0"/>
              <a:t>次</a:t>
            </a:r>
            <a:endParaRPr kumimoji="1" lang="zh-CN" altLang="en-US" sz="1100" dirty="0"/>
          </a:p>
        </p:txBody>
      </p:sp>
      <p:sp>
        <p:nvSpPr>
          <p:cNvPr id="20" name="文本框 19"/>
          <p:cNvSpPr txBox="1"/>
          <p:nvPr/>
        </p:nvSpPr>
        <p:spPr>
          <a:xfrm>
            <a:off x="8774138" y="4949684"/>
            <a:ext cx="17940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 err="1"/>
              <a:t>image_shape</a:t>
            </a:r>
            <a:r>
              <a:rPr kumimoji="1" lang="en-US" altLang="zh-CN" sz="1100" dirty="0"/>
              <a:t> = (348,464</a:t>
            </a:r>
            <a:r>
              <a:rPr kumimoji="1" lang="en-US" altLang="zh-CN" sz="1100" dirty="0" smtClean="0"/>
              <a:t>)</a:t>
            </a:r>
          </a:p>
          <a:p>
            <a:r>
              <a:rPr kumimoji="1" lang="zh-CN" altLang="en-US" sz="1100" dirty="0" smtClean="0"/>
              <a:t>学习下降率为</a:t>
            </a:r>
            <a:r>
              <a:rPr kumimoji="1" lang="en-US" altLang="zh-CN" sz="1100" dirty="0" smtClean="0"/>
              <a:t>0.05</a:t>
            </a:r>
          </a:p>
          <a:p>
            <a:r>
              <a:rPr kumimoji="1" lang="zh-CN" altLang="en-US" sz="1100" dirty="0"/>
              <a:t>迭代</a:t>
            </a:r>
            <a:r>
              <a:rPr kumimoji="1" lang="en-US" altLang="zh-CN" sz="1100" dirty="0"/>
              <a:t>1000</a:t>
            </a:r>
            <a:r>
              <a:rPr kumimoji="1" lang="zh-CN" altLang="en-US" sz="1100" dirty="0" smtClean="0"/>
              <a:t>次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02524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3800973" y="774648"/>
            <a:ext cx="24929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54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Agenda</a:t>
            </a:r>
            <a:endParaRPr lang="en-US" altLang="zh-C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42946" y="1865247"/>
            <a:ext cx="6096000" cy="1420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j-lt"/>
                <a:cs typeface="Arial" panose="020B0604020202020204" pitchFamily="34" charset="0"/>
              </a:rPr>
              <a:t>  </a:t>
            </a:r>
            <a:r>
              <a:rPr lang="en-US" altLang="zh-CN" sz="2000" b="1" dirty="0" smtClean="0">
                <a:latin typeface="+mj-lt"/>
              </a:rPr>
              <a:t>Picture Processing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j-lt"/>
              </a:rPr>
              <a:t>  </a:t>
            </a:r>
            <a:r>
              <a:rPr lang="en-US" altLang="zh-CN" sz="2000" b="1" dirty="0" smtClean="0">
                <a:latin typeface="+mj-lt"/>
              </a:rPr>
              <a:t>CNN</a:t>
            </a:r>
            <a:endParaRPr lang="en-US" altLang="zh-CN" sz="2000" b="1" dirty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j-lt"/>
              </a:rPr>
              <a:t>  </a:t>
            </a:r>
            <a:r>
              <a:rPr lang="en-US" altLang="zh-CN" sz="2000" b="1" dirty="0" smtClean="0">
                <a:latin typeface="+mj-lt"/>
              </a:rPr>
              <a:t>Demo—Neural Style</a:t>
            </a:r>
            <a:r>
              <a:rPr lang="zh-CN" altLang="en-US" sz="2000" b="1" dirty="0" smtClean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471208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4"/>
          <p:cNvSpPr/>
          <p:nvPr/>
        </p:nvSpPr>
        <p:spPr>
          <a:xfrm>
            <a:off x="4883428" y="2227708"/>
            <a:ext cx="2250939" cy="77191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/>
              <a:t>Data display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/>
              <a:t> unit</a:t>
            </a:r>
            <a:r>
              <a:rPr lang="zh-CN" altLang="en-US" sz="2400" dirty="0"/>
              <a:t> </a:t>
            </a:r>
            <a:endParaRPr lang="zh-CN" altLang="en-US" sz="2200" dirty="0"/>
          </a:p>
        </p:txBody>
      </p:sp>
      <p:sp>
        <p:nvSpPr>
          <p:cNvPr id="3" name="矩形 2"/>
          <p:cNvSpPr/>
          <p:nvPr/>
        </p:nvSpPr>
        <p:spPr>
          <a:xfrm>
            <a:off x="4464347" y="2887822"/>
            <a:ext cx="28392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  <a:r>
              <a:rPr lang="zh-CN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!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9879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/>
              <a:t>Picture Processing</a:t>
            </a:r>
            <a:endParaRPr lang="en-US" altLang="zh-CN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57" y="1036690"/>
            <a:ext cx="8521700" cy="2590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657" y="3716650"/>
            <a:ext cx="8001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261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</a:t>
            </a:r>
            <a:r>
              <a:rPr lang="en-US" altLang="zh-CN" dirty="0" smtClean="0"/>
              <a:t>knowledge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6348" y="1338470"/>
            <a:ext cx="102306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计算机图像大致可以分为：二值图像、灰度图像和彩色图像三种。</a:t>
            </a:r>
          </a:p>
        </p:txBody>
      </p:sp>
      <p:sp>
        <p:nvSpPr>
          <p:cNvPr id="6" name="矩形 5"/>
          <p:cNvSpPr/>
          <p:nvPr/>
        </p:nvSpPr>
        <p:spPr>
          <a:xfrm>
            <a:off x="689114" y="2009582"/>
            <a:ext cx="7633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54545"/>
                </a:solidFill>
                <a:latin typeface="宋体" charset="-122"/>
              </a:rPr>
              <a:t>二值</a:t>
            </a:r>
            <a:r>
              <a:rPr lang="zh-CN" altLang="en-US" dirty="0" smtClean="0">
                <a:solidFill>
                  <a:srgbClr val="454545"/>
                </a:solidFill>
                <a:latin typeface="宋体" charset="-122"/>
              </a:rPr>
              <a:t>图像：</a:t>
            </a:r>
            <a:r>
              <a:rPr lang="zh-CN" altLang="en-US" dirty="0"/>
              <a:t>用一个</a:t>
            </a:r>
            <a:r>
              <a:rPr lang="en-US" altLang="zh-CN" dirty="0"/>
              <a:t>bit</a:t>
            </a:r>
            <a:r>
              <a:rPr lang="zh-CN" altLang="en-US" dirty="0"/>
              <a:t>表示：</a:t>
            </a:r>
            <a:r>
              <a:rPr lang="en-US" altLang="zh-CN" dirty="0"/>
              <a:t>0</a:t>
            </a:r>
            <a:r>
              <a:rPr lang="zh-CN" altLang="en-US" dirty="0"/>
              <a:t>表示黑，</a:t>
            </a:r>
            <a:r>
              <a:rPr lang="en-US" altLang="zh-CN" dirty="0"/>
              <a:t>1</a:t>
            </a:r>
            <a:r>
              <a:rPr lang="zh-CN" altLang="en-US" dirty="0"/>
              <a:t>表示白</a:t>
            </a:r>
            <a:r>
              <a:rPr lang="zh-CN" altLang="en-US" dirty="0" smtClean="0"/>
              <a:t>。 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454545"/>
                </a:solidFill>
                <a:latin typeface="宋体" charset="-122"/>
              </a:rPr>
              <a:t> </a:t>
            </a:r>
            <a:r>
              <a:rPr lang="zh-CN" altLang="en-US" dirty="0" smtClean="0">
                <a:solidFill>
                  <a:srgbClr val="454545"/>
                </a:solidFill>
                <a:latin typeface="宋体" charset="-122"/>
              </a:rPr>
              <a:t>         每个像素非黑即白。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78" y="3002420"/>
            <a:ext cx="1691032" cy="12636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036" y="3002420"/>
            <a:ext cx="1683163" cy="12577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79889" y="4676865"/>
            <a:ext cx="8820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54545"/>
                </a:solidFill>
                <a:latin typeface="宋体" charset="-122"/>
              </a:rPr>
              <a:t>图像“</a:t>
            </a:r>
            <a:r>
              <a:rPr lang="zh-CN" altLang="en-US" dirty="0">
                <a:solidFill>
                  <a:srgbClr val="454545"/>
                </a:solidFill>
                <a:latin typeface="宋体" charset="-122"/>
              </a:rPr>
              <a:t>二值化</a:t>
            </a:r>
            <a:r>
              <a:rPr lang="zh-CN" altLang="en-US" dirty="0" smtClean="0">
                <a:solidFill>
                  <a:srgbClr val="454545"/>
                </a:solidFill>
                <a:latin typeface="宋体" charset="-122"/>
              </a:rPr>
              <a:t>”： 关键</a:t>
            </a:r>
            <a:r>
              <a:rPr lang="zh-CN" altLang="en-US" dirty="0">
                <a:solidFill>
                  <a:srgbClr val="454545"/>
                </a:solidFill>
                <a:latin typeface="宋体" charset="-122"/>
              </a:rPr>
              <a:t>是选取合适的“阈值”，低于这个阈值的像素被转换成黑色，高于这个阈值的像素被转换成白色。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227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</a:t>
            </a:r>
            <a:r>
              <a:rPr lang="en-US" altLang="zh-CN" dirty="0" smtClean="0"/>
              <a:t>knowledge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3340" y="1312619"/>
            <a:ext cx="93295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灰度</a:t>
            </a:r>
            <a:r>
              <a:rPr kumimoji="1" lang="zh-CN" altLang="en-US" dirty="0" smtClean="0"/>
              <a:t>图像： </a:t>
            </a:r>
            <a:r>
              <a:rPr lang="zh-CN" altLang="en-US" dirty="0" smtClean="0"/>
              <a:t>每个</a:t>
            </a:r>
            <a:r>
              <a:rPr lang="zh-CN" altLang="en-US" dirty="0"/>
              <a:t>像素通常用一个</a:t>
            </a:r>
            <a:r>
              <a:rPr lang="en-US" altLang="zh-CN" dirty="0"/>
              <a:t>byte</a:t>
            </a:r>
            <a:r>
              <a:rPr lang="zh-CN" altLang="en-US" dirty="0"/>
              <a:t>表示，分别代表</a:t>
            </a:r>
            <a:r>
              <a:rPr lang="en-US" altLang="zh-CN" dirty="0"/>
              <a:t>256</a:t>
            </a:r>
            <a:r>
              <a:rPr lang="zh-CN" altLang="en-US" dirty="0"/>
              <a:t>个灰度级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通常</a:t>
            </a:r>
            <a:r>
              <a:rPr lang="zh-CN" altLang="en-US" dirty="0"/>
              <a:t>，最高的灰度级（</a:t>
            </a:r>
            <a:r>
              <a:rPr lang="en-US" altLang="zh-CN" dirty="0"/>
              <a:t>255</a:t>
            </a:r>
            <a:r>
              <a:rPr lang="zh-CN" altLang="en-US" dirty="0"/>
              <a:t>）呈现最亮的像素，最低的灰度级（</a:t>
            </a:r>
            <a:r>
              <a:rPr lang="en-US" altLang="zh-CN" dirty="0"/>
              <a:t>0</a:t>
            </a:r>
            <a:r>
              <a:rPr lang="zh-CN" altLang="en-US" dirty="0"/>
              <a:t>）呈现最暗的像素，在最暗和最亮的像素之间有</a:t>
            </a:r>
            <a:r>
              <a:rPr lang="en-US" altLang="zh-CN" dirty="0" smtClean="0"/>
              <a:t>254</a:t>
            </a:r>
            <a:r>
              <a:rPr lang="zh-CN" altLang="en-US" dirty="0" smtClean="0"/>
              <a:t>个</a:t>
            </a:r>
            <a:r>
              <a:rPr lang="zh-CN" altLang="en-US" dirty="0"/>
              <a:t>不同的灰度级。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26" y="2352852"/>
            <a:ext cx="3564835" cy="3903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370" y="3041097"/>
            <a:ext cx="2857500" cy="1968500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 flipV="1">
            <a:off x="4558748" y="3604592"/>
            <a:ext cx="2464904" cy="477078"/>
          </a:xfrm>
          <a:prstGeom prst="line">
            <a:avLst/>
          </a:pr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4558748" y="4198573"/>
            <a:ext cx="2464904" cy="227653"/>
          </a:xfrm>
          <a:prstGeom prst="line">
            <a:avLst/>
          </a:pr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框架 14"/>
          <p:cNvSpPr/>
          <p:nvPr/>
        </p:nvSpPr>
        <p:spPr>
          <a:xfrm>
            <a:off x="4412974" y="4081669"/>
            <a:ext cx="145774" cy="116903"/>
          </a:xfrm>
          <a:prstGeom prst="frame">
            <a:avLst/>
          </a:prstGeom>
          <a:solidFill>
            <a:srgbClr val="018CCF"/>
          </a:solidFill>
          <a:ln w="38100">
            <a:solidFill>
              <a:srgbClr val="1EB3F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56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</a:t>
            </a:r>
            <a:r>
              <a:rPr lang="en-US" altLang="zh-CN" dirty="0" smtClean="0"/>
              <a:t>knowledge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6592" y="1042837"/>
            <a:ext cx="9329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彩色图像</a:t>
            </a:r>
            <a:r>
              <a:rPr kumimoji="1" lang="zh-CN" altLang="en-US" dirty="0" smtClean="0"/>
              <a:t>：其颜色空间按照基本结构分为：</a:t>
            </a:r>
            <a:r>
              <a:rPr lang="zh-CN" altLang="en-US" dirty="0" smtClean="0"/>
              <a:t>基色</a:t>
            </a:r>
            <a:r>
              <a:rPr lang="zh-CN" altLang="en-US" dirty="0"/>
              <a:t>颜色</a:t>
            </a:r>
            <a:r>
              <a:rPr lang="zh-CN" altLang="en-US" dirty="0" smtClean="0"/>
              <a:t>空间和</a:t>
            </a:r>
            <a:r>
              <a:rPr lang="zh-CN" altLang="en-US" dirty="0"/>
              <a:t>色、亮分离颜色空间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前者： </a:t>
            </a:r>
            <a:r>
              <a:rPr lang="en-US" altLang="zh-CN" dirty="0" smtClean="0"/>
              <a:t>RGB</a:t>
            </a:r>
          </a:p>
          <a:p>
            <a:r>
              <a:rPr lang="zh-CN" altLang="en-US" dirty="0" smtClean="0"/>
              <a:t>后者： </a:t>
            </a:r>
            <a:r>
              <a:rPr lang="en-US" altLang="zh-CN" dirty="0" smtClean="0"/>
              <a:t>LAB</a:t>
            </a:r>
            <a:r>
              <a:rPr lang="zh-CN" altLang="en-US" dirty="0" smtClean="0"/>
              <a:t> （</a:t>
            </a:r>
            <a:r>
              <a:rPr lang="en-US" altLang="zh-CN" dirty="0">
                <a:latin typeface="Helvetica Neue Regular" charset="0"/>
              </a:rPr>
              <a:t> </a:t>
            </a:r>
            <a:r>
              <a:rPr lang="en-US" altLang="zh-CN" dirty="0" smtClean="0">
                <a:latin typeface="Helvetica Neue Regular" charset="0"/>
              </a:rPr>
              <a:t>L</a:t>
            </a:r>
            <a:r>
              <a:rPr lang="zh-CN" altLang="en-US" dirty="0" smtClean="0">
                <a:latin typeface="Helvetica Neue Regular" charset="0"/>
              </a:rPr>
              <a:t>表示亮度，</a:t>
            </a:r>
            <a:r>
              <a:rPr lang="en-US" altLang="zh-CN" dirty="0" smtClean="0">
                <a:latin typeface="Helvetica Neue Regular" charset="0"/>
              </a:rPr>
              <a:t>A</a:t>
            </a:r>
            <a:r>
              <a:rPr lang="zh-CN" altLang="en-US" dirty="0" smtClean="0">
                <a:latin typeface="Helvetica Neue Regular" charset="0"/>
              </a:rPr>
              <a:t>和</a:t>
            </a:r>
            <a:r>
              <a:rPr lang="en-US" altLang="zh-CN" dirty="0" smtClean="0">
                <a:latin typeface="Helvetica Neue Regular" charset="0"/>
              </a:rPr>
              <a:t>B</a:t>
            </a:r>
            <a:r>
              <a:rPr lang="zh-CN" altLang="en-US" dirty="0" smtClean="0">
                <a:latin typeface="Helvetica Neue Regular" charset="0"/>
              </a:rPr>
              <a:t>分别</a:t>
            </a:r>
            <a:r>
              <a:rPr lang="zh-CN" altLang="en-US" dirty="0">
                <a:latin typeface="Helvetica Neue Regular" charset="0"/>
              </a:rPr>
              <a:t>表示颜色光谱，绿</a:t>
            </a:r>
            <a:r>
              <a:rPr lang="en-US" altLang="zh-CN" dirty="0">
                <a:latin typeface="Helvetica Neue Regular" charset="0"/>
              </a:rPr>
              <a:t>-</a:t>
            </a:r>
            <a:r>
              <a:rPr lang="zh-CN" altLang="en-US" dirty="0">
                <a:latin typeface="Helvetica Neue Regular" charset="0"/>
              </a:rPr>
              <a:t>红和蓝</a:t>
            </a:r>
            <a:r>
              <a:rPr lang="en-US" altLang="zh-CN" dirty="0">
                <a:latin typeface="Helvetica Neue Regular" charset="0"/>
              </a:rPr>
              <a:t>-</a:t>
            </a:r>
            <a:r>
              <a:rPr lang="zh-CN" altLang="en-US" dirty="0">
                <a:latin typeface="Helvetica Neue Regular" charset="0"/>
              </a:rPr>
              <a:t>黄。 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29" y="2444475"/>
            <a:ext cx="3800061" cy="38000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031" y="2537240"/>
            <a:ext cx="1092200" cy="1041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081" y="3872714"/>
            <a:ext cx="1054100" cy="1016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031" y="5216978"/>
            <a:ext cx="1073150" cy="10350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46921" y="28732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L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41774" y="419604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041774" y="554983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  <p:sp>
        <p:nvSpPr>
          <p:cNvPr id="21" name="框架 20"/>
          <p:cNvSpPr/>
          <p:nvPr/>
        </p:nvSpPr>
        <p:spPr>
          <a:xfrm>
            <a:off x="6276560" y="3755811"/>
            <a:ext cx="145774" cy="116903"/>
          </a:xfrm>
          <a:prstGeom prst="frame">
            <a:avLst/>
          </a:prstGeom>
          <a:solidFill>
            <a:srgbClr val="018CCF"/>
          </a:solidFill>
          <a:ln w="38100">
            <a:solidFill>
              <a:srgbClr val="1EB3F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2846181" y="2537240"/>
            <a:ext cx="3430379" cy="1218571"/>
          </a:xfrm>
          <a:prstGeom prst="line">
            <a:avLst/>
          </a:pr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V="1">
            <a:off x="2865231" y="3872714"/>
            <a:ext cx="3411329" cy="2379314"/>
          </a:xfrm>
          <a:prstGeom prst="line">
            <a:avLst/>
          </a:pr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V="1">
            <a:off x="6422334" y="2581691"/>
            <a:ext cx="3037785" cy="1183956"/>
          </a:xfrm>
          <a:prstGeom prst="line">
            <a:avLst/>
          </a:pr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5089" y="2537240"/>
            <a:ext cx="1054100" cy="9906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119" y="3866364"/>
            <a:ext cx="1041400" cy="10287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4719" y="5236028"/>
            <a:ext cx="1066800" cy="1016000"/>
          </a:xfrm>
          <a:prstGeom prst="rect">
            <a:avLst/>
          </a:prstGeom>
        </p:spPr>
      </p:pic>
      <p:cxnSp>
        <p:nvCxnSpPr>
          <p:cNvPr id="38" name="直线连接符 37"/>
          <p:cNvCxnSpPr/>
          <p:nvPr/>
        </p:nvCxnSpPr>
        <p:spPr>
          <a:xfrm>
            <a:off x="6422334" y="3894710"/>
            <a:ext cx="3012385" cy="2349826"/>
          </a:xfrm>
          <a:prstGeom prst="line">
            <a:avLst/>
          </a:prstGeom>
          <a:ln w="38100"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080590" y="3578640"/>
            <a:ext cx="42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+</a:t>
            </a:r>
            <a:endParaRPr kumimoji="1"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2080589" y="4895064"/>
            <a:ext cx="42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+</a:t>
            </a:r>
            <a:endParaRPr kumimoji="1"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9843881" y="3531476"/>
            <a:ext cx="31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+</a:t>
            </a:r>
            <a:endParaRPr kumimoji="1"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9786738" y="4857475"/>
            <a:ext cx="42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+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948087" y="275555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1038702" y="418070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G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1038702" y="552759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569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CNN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65" y="3632477"/>
            <a:ext cx="7874000" cy="11303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04453" y="134647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zh-CN" altLang="en-US" dirty="0" smtClean="0">
                <a:solidFill>
                  <a:srgbClr val="404040"/>
                </a:solidFill>
                <a:latin typeface="Lato" charset="0"/>
              </a:rPr>
              <a:t> 难以捕捉像素之间的空间关系</a:t>
            </a:r>
            <a:endParaRPr lang="zh-CN" altLang="en-US" dirty="0">
              <a:solidFill>
                <a:srgbClr val="404040"/>
              </a:solidFill>
              <a:latin typeface="Lato" charset="0"/>
            </a:endParaRPr>
          </a:p>
          <a:p>
            <a:pPr>
              <a:buFont typeface="Arial" charset="0"/>
              <a:buChar char="•"/>
            </a:pPr>
            <a:r>
              <a:rPr lang="zh-CN" altLang="en-US" dirty="0" smtClean="0">
                <a:solidFill>
                  <a:srgbClr val="404040"/>
                </a:solidFill>
                <a:latin typeface="Lato" charset="0"/>
              </a:rPr>
              <a:t> 图像训练数据量巨大，训练困难</a:t>
            </a:r>
            <a:endParaRPr lang="en-US" altLang="zh-CN" b="0" i="0" dirty="0">
              <a:solidFill>
                <a:srgbClr val="404040"/>
              </a:solidFill>
              <a:effectLst/>
              <a:latin typeface="Lato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70348" y="2543566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权重在图像不同</a:t>
            </a:r>
            <a:r>
              <a:rPr lang="zh-CN" altLang="en-US" dirty="0"/>
              <a:t>位置共享的神经网络。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83" y="1781566"/>
            <a:ext cx="269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83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CNN</a:t>
            </a:r>
            <a:endParaRPr kumimoji="1" lang="zh-CN" altLang="en-US" dirty="0"/>
          </a:p>
        </p:txBody>
      </p:sp>
      <p:pic>
        <p:nvPicPr>
          <p:cNvPr id="2050" name="Picture 2" descr="https://pic3.zhimg.com/50/v2-644d108587a6ce7fa471ede5d2e11e98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30" y="1036690"/>
            <a:ext cx="3480223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ic4.zhimg.com/50/v2-c78b8d059715bb5f42c93716a98d5a69_h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78" y="1189090"/>
            <a:ext cx="348615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75861" y="54731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滤波</a:t>
            </a:r>
            <a:r>
              <a:rPr lang="zh-CN" altLang="en-US" b="1" dirty="0"/>
              <a:t>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2377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CNN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18" y="1483380"/>
            <a:ext cx="6241774" cy="4391628"/>
          </a:xfrm>
        </p:spPr>
      </p:pic>
      <p:sp>
        <p:nvSpPr>
          <p:cNvPr id="6" name="文本框 5"/>
          <p:cNvSpPr txBox="1"/>
          <p:nvPr/>
        </p:nvSpPr>
        <p:spPr>
          <a:xfrm>
            <a:off x="585828" y="148338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 </a:t>
            </a:r>
            <a:r>
              <a:rPr kumimoji="1" lang="zh-CN" altLang="en-US" dirty="0" smtClean="0"/>
              <a:t>通过滤波器（感受野）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在计算机中的数值变化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8160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fluencer - With Logo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18CCF"/>
        </a:solidFill>
        <a:ln w="38100"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 Influencer Program v121916" id="{A40F7DE4-F3BE-DE4B-97C4-0A9095C0C2F8}" vid="{92CDDF1E-9130-7449-963E-F03E23ECA6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41832</TotalTime>
  <Words>1576</Words>
  <Application>Microsoft Macintosh PowerPoint</Application>
  <PresentationFormat>宽屏</PresentationFormat>
  <Paragraphs>207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Bebas Neue</vt:lpstr>
      <vt:lpstr>Calibri</vt:lpstr>
      <vt:lpstr>Cantarell</vt:lpstr>
      <vt:lpstr>Helvetica Light</vt:lpstr>
      <vt:lpstr>Helvetica Neue</vt:lpstr>
      <vt:lpstr>Helvetica Neue Regular</vt:lpstr>
      <vt:lpstr>Lato</vt:lpstr>
      <vt:lpstr>Mangal</vt:lpstr>
      <vt:lpstr>ＭＳ Ｐゴシック</vt:lpstr>
      <vt:lpstr>STIXGeneral-Italic</vt:lpstr>
      <vt:lpstr>STIXGeneral-Regular</vt:lpstr>
      <vt:lpstr>Wingdings</vt:lpstr>
      <vt:lpstr>黑体</vt:lpstr>
      <vt:lpstr>宋体</vt:lpstr>
      <vt:lpstr>Arial</vt:lpstr>
      <vt:lpstr>Influencer - With Logos</vt:lpstr>
      <vt:lpstr>PowerPoint 演示文稿</vt:lpstr>
      <vt:lpstr>PowerPoint 演示文稿</vt:lpstr>
      <vt:lpstr>Picture Processing</vt:lpstr>
      <vt:lpstr>background knowledge</vt:lpstr>
      <vt:lpstr>background knowledge</vt:lpstr>
      <vt:lpstr>background knowledge</vt:lpstr>
      <vt:lpstr>CNN</vt:lpstr>
      <vt:lpstr>CNN</vt:lpstr>
      <vt:lpstr>CNN</vt:lpstr>
      <vt:lpstr>CNN</vt:lpstr>
      <vt:lpstr>CNN</vt:lpstr>
      <vt:lpstr>CNN</vt:lpstr>
      <vt:lpstr>CNN</vt:lpstr>
      <vt:lpstr>CNN</vt:lpstr>
      <vt:lpstr>Demo—Neural Style Transfer</vt:lpstr>
      <vt:lpstr>Demo—Neural Style Transfer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Noar</dc:creator>
  <cp:lastModifiedBy>fairly Xu</cp:lastModifiedBy>
  <cp:revision>1827</cp:revision>
  <cp:lastPrinted>2017-01-03T18:54:40Z</cp:lastPrinted>
  <dcterms:created xsi:type="dcterms:W3CDTF">2015-11-01T01:40:51Z</dcterms:created>
  <dcterms:modified xsi:type="dcterms:W3CDTF">2017-12-20T06:01:45Z</dcterms:modified>
</cp:coreProperties>
</file>